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0" r:id="rId7"/>
    <p:sldId id="261" r:id="rId8"/>
    <p:sldId id="262" r:id="rId9"/>
    <p:sldId id="263" r:id="rId10"/>
    <p:sldId id="276" r:id="rId11"/>
    <p:sldId id="277" r:id="rId12"/>
    <p:sldId id="278" r:id="rId13"/>
    <p:sldId id="265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5715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711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6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120" y="1143000"/>
            <a:ext cx="493776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71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710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018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018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91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91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6084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120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7652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8676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48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8676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29700" name="灯片编号占位符 3"/>
          <p:cNvSpPr txBox="1">
            <a:spLocks noGrp="1"/>
          </p:cNvSpPr>
          <p:nvPr>
            <p:ph type="sldNum" sz="quarter"/>
          </p:nvPr>
        </p:nvSpPr>
        <p:spPr bwMode="auto"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p>
            <a:pPr lvl="0" algn="r" eaLnBrk="1" hangingPunct="1"/>
            <a:fld id="{9A0DB2DC-4C9A-4742-B13C-FB6460FD3503}" type="slidenum">
              <a:rPr lang="zh-CN" altLang="en-US" sz="1200" dirty="0">
                <a:latin typeface="等线" panose="02010600030101010101" charset="-122"/>
                <a:ea typeface="等线" panose="02010600030101010101" charset="-122"/>
              </a:rPr>
            </a:fld>
            <a:endParaRPr lang="zh-CN" altLang="en-US" sz="12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762000"/>
            <a:ext cx="7349400" cy="21420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5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967000"/>
            <a:ext cx="7349400" cy="12270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 spc="200"/>
            </a:lvl1pPr>
            <a:lvl2pPr marL="381000" indent="0" algn="ctr">
              <a:buNone/>
              <a:defRPr sz="1665"/>
            </a:lvl2pPr>
            <a:lvl3pPr marL="762000" indent="0" algn="ctr">
              <a:buNone/>
              <a:defRPr sz="1500"/>
            </a:lvl3pPr>
            <a:lvl4pPr marL="1143000" indent="0" algn="ctr">
              <a:buNone/>
              <a:defRPr sz="1335"/>
            </a:lvl4pPr>
            <a:lvl5pPr marL="1524000" indent="0" algn="ctr">
              <a:buNone/>
              <a:defRPr sz="1335"/>
            </a:lvl5pPr>
            <a:lvl6pPr marL="1905000" indent="0" algn="ctr">
              <a:buNone/>
              <a:defRPr sz="1335"/>
            </a:lvl6pPr>
            <a:lvl7pPr marL="2286000" indent="0" algn="ctr">
              <a:buNone/>
              <a:defRPr sz="1335"/>
            </a:lvl7pPr>
            <a:lvl8pPr marL="2667000" indent="0" algn="ctr">
              <a:buNone/>
              <a:defRPr sz="1335"/>
            </a:lvl8pPr>
            <a:lvl9pPr marL="3048000" indent="0" algn="ctr">
              <a:buNone/>
              <a:defRPr sz="133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645000"/>
            <a:ext cx="8229600" cy="45690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070000"/>
            <a:ext cx="7349400" cy="8490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5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967000"/>
            <a:ext cx="7349400" cy="3930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0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507000"/>
            <a:ext cx="8226900" cy="5880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242000"/>
            <a:ext cx="8226900" cy="39660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207000"/>
            <a:ext cx="5826600" cy="6390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66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846000"/>
            <a:ext cx="5826600" cy="7230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1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2pPr>
            <a:lvl3pPr marL="762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3pPr>
            <a:lvl4pPr marL="1143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4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5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6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7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48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507000"/>
            <a:ext cx="8226900" cy="5880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251000"/>
            <a:ext cx="3882600" cy="39570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251000"/>
            <a:ext cx="3882600" cy="39570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507000"/>
            <a:ext cx="8226900" cy="5880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191000"/>
            <a:ext cx="4006800" cy="3180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545000"/>
            <a:ext cx="4006800" cy="36630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184774"/>
            <a:ext cx="4006800" cy="3180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665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545000"/>
            <a:ext cx="4006800" cy="36630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507000"/>
            <a:ext cx="8226900" cy="5880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296000"/>
            <a:ext cx="3924808" cy="3840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35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296000"/>
            <a:ext cx="3920400" cy="3840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335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762000"/>
            <a:ext cx="783000" cy="41910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335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762000"/>
            <a:ext cx="6876900" cy="4191000"/>
          </a:xfrm>
        </p:spPr>
        <p:txBody>
          <a:bodyPr vert="eaVert" lIns="46800" tIns="46800" rIns="46800" bIns="46800"/>
          <a:lstStyle>
            <a:lvl1pPr marL="190500" indent="-190500">
              <a:spcAft>
                <a:spcPts val="1000"/>
              </a:spcAft>
              <a:defRPr spc="300"/>
            </a:lvl1pPr>
            <a:lvl2pPr marL="571500" indent="-190500">
              <a:defRPr spc="300"/>
            </a:lvl2pPr>
            <a:lvl3pPr marL="952500" indent="-190500">
              <a:defRPr spc="300"/>
            </a:lvl3pPr>
            <a:lvl4pPr marL="1333500" indent="-190500">
              <a:defRPr spc="300"/>
            </a:lvl4pPr>
            <a:lvl5pPr marL="1714500" indent="-1905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507000"/>
            <a:ext cx="8226900" cy="5880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242000"/>
            <a:ext cx="8226900" cy="3966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5262000"/>
            <a:ext cx="2025000" cy="2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83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5262000"/>
            <a:ext cx="2970000" cy="2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83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5262000"/>
            <a:ext cx="2025000" cy="2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835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762000" rtl="0" eaLnBrk="1" fontAlgn="auto" latinLnBrk="0" hangingPunct="1">
        <a:lnSpc>
          <a:spcPct val="100000"/>
        </a:lnSpc>
        <a:spcBef>
          <a:spcPct val="0"/>
        </a:spcBef>
        <a:buNone/>
        <a:defRPr sz="30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90500" indent="-190500" algn="l" defTabSz="7620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5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71500" indent="-190500" algn="l" defTabSz="7620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341120" algn="l"/>
          <a:tab pos="1341120" algn="l"/>
          <a:tab pos="1341120" algn="l"/>
          <a:tab pos="1341120" algn="l"/>
        </a:tabLst>
        <a:defRPr sz="13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952500" indent="-190500" algn="l" defTabSz="7620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33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333500" indent="-190500" algn="l" defTabSz="7620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16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714500" indent="-190500" algn="l" defTabSz="7620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16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095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video" Target="NULL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10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4" Type="http://schemas.openxmlformats.org/officeDocument/2006/relationships/image" Target="../media/image42.jpeg"/><Relationship Id="rId13" Type="http://schemas.openxmlformats.org/officeDocument/2006/relationships/image" Target="../media/image41.png"/><Relationship Id="rId12" Type="http://schemas.openxmlformats.org/officeDocument/2006/relationships/image" Target="../media/image36.png"/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image" Target="../media/image43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11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5" Type="http://schemas.openxmlformats.org/officeDocument/2006/relationships/image" Target="../media/image23.png"/><Relationship Id="rId14" Type="http://schemas.openxmlformats.org/officeDocument/2006/relationships/tags" Target="../tags/tag67.xml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46.png"/><Relationship Id="rId10" Type="http://schemas.openxmlformats.org/officeDocument/2006/relationships/image" Target="../media/image45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46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9.png"/><Relationship Id="rId13" Type="http://schemas.openxmlformats.org/officeDocument/2006/relationships/image" Target="../media/image23.png"/><Relationship Id="rId12" Type="http://schemas.openxmlformats.org/officeDocument/2006/relationships/tags" Target="../tags/tag68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8.png"/><Relationship Id="rId10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5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51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6.png"/><Relationship Id="rId11" Type="http://schemas.openxmlformats.org/officeDocument/2006/relationships/image" Target="../media/image21.png"/><Relationship Id="rId10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17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9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54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video" Target="NULL" TargetMode="Externa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23.png"/><Relationship Id="rId12" Type="http://schemas.openxmlformats.org/officeDocument/2006/relationships/tags" Target="../tags/tag62.xml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3.png"/><Relationship Id="rId10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8" Type="http://schemas.openxmlformats.org/officeDocument/2006/relationships/notesSlide" Target="../notesSlides/notesSlide4.xml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27.png"/><Relationship Id="rId15" Type="http://schemas.microsoft.com/office/2007/relationships/media" Target="../media/media1.mp4"/><Relationship Id="rId14" Type="http://schemas.openxmlformats.org/officeDocument/2006/relationships/video" Target="../media/media1.mp4"/><Relationship Id="rId13" Type="http://schemas.openxmlformats.org/officeDocument/2006/relationships/image" Target="../media/image23.png"/><Relationship Id="rId12" Type="http://schemas.openxmlformats.org/officeDocument/2006/relationships/tags" Target="../tags/tag64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4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7" Type="http://schemas.openxmlformats.org/officeDocument/2006/relationships/notesSlide" Target="../notesSlides/notesSlide5.xml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9.png"/><Relationship Id="rId14" Type="http://schemas.openxmlformats.org/officeDocument/2006/relationships/image" Target="../media/image23.png"/><Relationship Id="rId13" Type="http://schemas.openxmlformats.org/officeDocument/2006/relationships/tags" Target="../tags/tag65.xml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3.jpeg"/><Relationship Id="rId13" Type="http://schemas.openxmlformats.org/officeDocument/2006/relationships/image" Target="../media/image32.jpeg"/><Relationship Id="rId12" Type="http://schemas.openxmlformats.org/officeDocument/2006/relationships/image" Target="../media/image31.png"/><Relationship Id="rId11" Type="http://schemas.openxmlformats.org/officeDocument/2006/relationships/image" Target="../media/image21.png"/><Relationship Id="rId10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9.png"/><Relationship Id="rId13" Type="http://schemas.openxmlformats.org/officeDocument/2006/relationships/image" Target="../media/image37.jpeg"/><Relationship Id="rId12" Type="http://schemas.openxmlformats.org/officeDocument/2006/relationships/image" Target="../media/image36.png"/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6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9.png"/><Relationship Id="rId16" Type="http://schemas.microsoft.com/office/2007/relationships/media" Target="../media/media2.mp4"/><Relationship Id="rId15" Type="http://schemas.openxmlformats.org/officeDocument/2006/relationships/video" Target="../media/media2.mp4"/><Relationship Id="rId14" Type="http://schemas.openxmlformats.org/officeDocument/2006/relationships/image" Target="../media/image19.png"/><Relationship Id="rId13" Type="http://schemas.openxmlformats.org/officeDocument/2006/relationships/image" Target="../media/image23.png"/><Relationship Id="rId12" Type="http://schemas.openxmlformats.org/officeDocument/2006/relationships/tags" Target="../tags/tag66.xml"/><Relationship Id="rId11" Type="http://schemas.openxmlformats.org/officeDocument/2006/relationships/image" Target="../media/image38.jpeg"/><Relationship Id="rId10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9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9.png"/><Relationship Id="rId13" Type="http://schemas.openxmlformats.org/officeDocument/2006/relationships/image" Target="../media/image40.jpeg"/><Relationship Id="rId12" Type="http://schemas.openxmlformats.org/officeDocument/2006/relationships/image" Target="../media/image36.png"/><Relationship Id="rId11" Type="http://schemas.openxmlformats.org/officeDocument/2006/relationships/image" Target="../media/image21.png"/><Relationship Id="rId10" Type="http://schemas.openxmlformats.org/officeDocument/2006/relationships/image" Target="../media/image26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2290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5191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" y="4137978"/>
            <a:ext cx="9141619" cy="157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2" descr="E:\丫头\png\小人\卡通类素材\yun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544" y="1301354"/>
            <a:ext cx="1269206" cy="53220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15"/>
          <p:cNvGrpSpPr/>
          <p:nvPr/>
        </p:nvGrpSpPr>
        <p:grpSpPr>
          <a:xfrm>
            <a:off x="7736681" y="1932385"/>
            <a:ext cx="463154" cy="619125"/>
            <a:chOff x="-2033679" y="889419"/>
            <a:chExt cx="463503" cy="619473"/>
          </a:xfrm>
        </p:grpSpPr>
        <p:pic>
          <p:nvPicPr>
            <p:cNvPr id="12319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20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组合 18"/>
          <p:cNvGrpSpPr/>
          <p:nvPr/>
        </p:nvGrpSpPr>
        <p:grpSpPr>
          <a:xfrm>
            <a:off x="6246416" y="653891"/>
            <a:ext cx="463153" cy="619125"/>
            <a:chOff x="-2033679" y="889419"/>
            <a:chExt cx="463503" cy="619473"/>
          </a:xfrm>
        </p:grpSpPr>
        <p:pic>
          <p:nvPicPr>
            <p:cNvPr id="12317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18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236263">
            <a:off x="546100" y="336709"/>
            <a:ext cx="1537097" cy="1425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" descr="E:\丫头\png\小人\卡通类素材\yunf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0022" y="497681"/>
            <a:ext cx="1347788" cy="56554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21"/>
          <p:cNvGrpSpPr/>
          <p:nvPr/>
        </p:nvGrpSpPr>
        <p:grpSpPr>
          <a:xfrm>
            <a:off x="4480401" y="444024"/>
            <a:ext cx="463154" cy="619125"/>
            <a:chOff x="-2033679" y="889419"/>
            <a:chExt cx="463503" cy="619473"/>
          </a:xfrm>
        </p:grpSpPr>
        <p:pic>
          <p:nvPicPr>
            <p:cNvPr id="12315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16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0" name="图片 9" descr="c6804aafd67efb9cba2729271e931e2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4809" y="898684"/>
            <a:ext cx="4980384" cy="1890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TextBox 49"/>
          <p:cNvSpPr txBox="1"/>
          <p:nvPr/>
        </p:nvSpPr>
        <p:spPr>
          <a:xfrm>
            <a:off x="2831941" y="3030458"/>
            <a:ext cx="3098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endParaRPr lang="zh-CN" altLang="en-US" sz="2100" dirty="0">
              <a:solidFill>
                <a:srgbClr val="620F3B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  <p:grpSp>
        <p:nvGrpSpPr>
          <p:cNvPr id="7" name="组合 28"/>
          <p:cNvGrpSpPr/>
          <p:nvPr/>
        </p:nvGrpSpPr>
        <p:grpSpPr>
          <a:xfrm>
            <a:off x="460772" y="2140744"/>
            <a:ext cx="463153" cy="620316"/>
            <a:chOff x="-2033679" y="889419"/>
            <a:chExt cx="463503" cy="619473"/>
          </a:xfrm>
        </p:grpSpPr>
        <p:pic>
          <p:nvPicPr>
            <p:cNvPr id="12313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14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31"/>
          <p:cNvGrpSpPr/>
          <p:nvPr/>
        </p:nvGrpSpPr>
        <p:grpSpPr>
          <a:xfrm>
            <a:off x="1599804" y="1725216"/>
            <a:ext cx="463153" cy="619125"/>
            <a:chOff x="-2033679" y="889419"/>
            <a:chExt cx="463503" cy="619473"/>
          </a:xfrm>
        </p:grpSpPr>
        <p:pic>
          <p:nvPicPr>
            <p:cNvPr id="12311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12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34"/>
          <p:cNvGrpSpPr/>
          <p:nvPr/>
        </p:nvGrpSpPr>
        <p:grpSpPr>
          <a:xfrm>
            <a:off x="2522300" y="100171"/>
            <a:ext cx="464344" cy="620316"/>
            <a:chOff x="-2033679" y="889419"/>
            <a:chExt cx="463503" cy="619473"/>
          </a:xfrm>
        </p:grpSpPr>
        <p:pic>
          <p:nvPicPr>
            <p:cNvPr id="12309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10" name="Picture 10" descr="E:\丫头\png\小人\卡通类素材\ry.png"/>
            <p:cNvPicPr>
              <a:picLocks noChangeAspect="1"/>
            </p:cNvPicPr>
            <p:nvPr/>
          </p:nvPicPr>
          <p:blipFill>
            <a:blip r:embed="rId6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>
            <a:hlinkClick r:id="" action="ppaction://media"/>
          </p:cNvPr>
          <p:cNvPicPr>
            <a:picLocks noRot="1" noChangeAspect="1"/>
          </p:cNvPicPr>
          <p:nvPr>
            <a:videoFile r:link="rId10"/>
          </p:nvPr>
        </p:nvPicPr>
        <p:blipFill>
          <a:blip r:embed="rId11"/>
          <a:stretch>
            <a:fillRect/>
          </a:stretch>
        </p:blipFill>
        <p:spPr>
          <a:xfrm>
            <a:off x="-501253" y="428625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E:\素材\卡通\009fec256e8e7159fc45dabef97c122d.png009fec256e8e7159fc45dabef97c122d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30875" y="2503964"/>
            <a:ext cx="2553891" cy="2555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13" descr="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32918">
            <a:off x="6418580" y="3937080"/>
            <a:ext cx="2594372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E:\张颖颖PPT工作成果\张颖2019PPT\67-消防安全2\33.png3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355" y="2587625"/>
            <a:ext cx="3145790" cy="3127375"/>
          </a:xfrm>
          <a:prstGeom prst="rect">
            <a:avLst/>
          </a:prstGeom>
        </p:spPr>
      </p:pic>
      <p:sp>
        <p:nvSpPr>
          <p:cNvPr id="21" name="椭圆 20"/>
          <p:cNvSpPr/>
          <p:nvPr/>
        </p:nvSpPr>
        <p:spPr>
          <a:xfrm>
            <a:off x="3406773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cs typeface="+mn-ea"/>
                <a:sym typeface="+mn-lt"/>
              </a:rPr>
              <a:t>学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3889576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cs typeface="+mn-ea"/>
                <a:sym typeface="+mn-lt"/>
              </a:rPr>
              <a:t>生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2556873" y="3150516"/>
            <a:ext cx="39610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7360005" y="3135911"/>
            <a:ext cx="396103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>
          <a:xfrm>
            <a:off x="4400319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消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904077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防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5400850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安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387411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教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5904608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全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884184" y="2936103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育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933063" y="2930388"/>
            <a:ext cx="399617" cy="399617"/>
          </a:xfrm>
          <a:prstGeom prst="ellipse">
            <a:avLst/>
          </a:prstGeom>
          <a:solidFill>
            <a:srgbClr val="C9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 smtClean="0">
                <a:cs typeface="+mn-ea"/>
                <a:sym typeface="+mn-lt"/>
              </a:rPr>
              <a:t>小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0" y="3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0" grpId="0"/>
      <p:bldP spid="21" grpId="0" bldLvl="0" animBg="1"/>
      <p:bldP spid="22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50" grpId="1"/>
      <p:bldP spid="21" grpId="1" animBg="1"/>
      <p:bldP spid="22" grpId="1" animBg="1"/>
      <p:bldP spid="27" grpId="1" animBg="1"/>
      <p:bldP spid="28" grpId="1" animBg="1"/>
      <p:bldP spid="29" grpId="1" animBg="1"/>
      <p:bldP spid="30" grpId="1" animBg="1"/>
      <p:bldP spid="31" grpId="1" animBg="1"/>
      <p:bldP spid="32" grpId="1" animBg="1"/>
      <p:bldP spid="4" grpId="0" bldLvl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467201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088231" y="-10874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11"/>
          <p:cNvGrpSpPr/>
          <p:nvPr/>
        </p:nvGrpSpPr>
        <p:grpSpPr>
          <a:xfrm>
            <a:off x="-45244" y="2210991"/>
            <a:ext cx="3036094" cy="2101453"/>
            <a:chOff x="530964" y="2451878"/>
            <a:chExt cx="8805772" cy="6095216"/>
          </a:xfrm>
        </p:grpSpPr>
        <p:pic>
          <p:nvPicPr>
            <p:cNvPr id="18450" name="图片 9" descr="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964" y="2451878"/>
              <a:ext cx="4071966" cy="52276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1" name="图片 10" descr="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74170" y="4166390"/>
              <a:ext cx="6162566" cy="43807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" name="图片 8" descr="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3616" y="3534966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26"/>
          <p:cNvGrpSpPr/>
          <p:nvPr/>
        </p:nvGrpSpPr>
        <p:grpSpPr>
          <a:xfrm>
            <a:off x="-325120" y="765175"/>
            <a:ext cx="4215130" cy="1326515"/>
            <a:chOff x="2474391" y="686779"/>
            <a:chExt cx="5620617" cy="2131347"/>
          </a:xfrm>
        </p:grpSpPr>
        <p:grpSp>
          <p:nvGrpSpPr>
            <p:cNvPr id="18446" name="组合 20"/>
            <p:cNvGrpSpPr/>
            <p:nvPr/>
          </p:nvGrpSpPr>
          <p:grpSpPr>
            <a:xfrm>
              <a:off x="2474391" y="686779"/>
              <a:ext cx="5620617" cy="2131347"/>
              <a:chOff x="100175" y="928461"/>
              <a:chExt cx="5620617" cy="2131347"/>
            </a:xfrm>
          </p:grpSpPr>
          <p:pic>
            <p:nvPicPr>
              <p:cNvPr id="18448" name="图片 21" descr="消防安全漫画-09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175" y="928461"/>
                <a:ext cx="5620617" cy="21313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49" name="Text Box 27"/>
              <p:cNvSpPr txBox="1"/>
              <p:nvPr/>
            </p:nvSpPr>
            <p:spPr>
              <a:xfrm>
                <a:off x="2509651" y="1547444"/>
                <a:ext cx="2803158" cy="8886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defTabSz="1500505">
                  <a:spcBef>
                    <a:spcPct val="50000"/>
                  </a:spcBef>
                </a:pPr>
                <a:r>
                  <a:rPr lang="en-US" altLang="zh-CN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3.</a:t>
                </a:r>
                <a:r>
                  <a:rPr lang="zh-CN" altLang="en-US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如何自救</a:t>
                </a:r>
                <a:endPara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8447" name="图片 15" descr="消防设施图标矢量素材 (1)-06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37679" y="1143767"/>
              <a:ext cx="903964" cy="9674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2286000" y="1885315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1500505"/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8" name="图片 7"/>
          <p:cNvPicPr/>
          <p:nvPr/>
        </p:nvPicPr>
        <p:blipFill>
          <a:blip r:embed="rId13"/>
          <a:stretch>
            <a:fillRect/>
          </a:stretch>
        </p:blipFill>
        <p:spPr>
          <a:xfrm>
            <a:off x="2715895" y="2708275"/>
            <a:ext cx="3240000" cy="2160000"/>
          </a:xfrm>
          <a:prstGeom prst="rect">
            <a:avLst/>
          </a:prstGeom>
        </p:spPr>
      </p:pic>
      <p:pic>
        <p:nvPicPr>
          <p:cNvPr id="160" name="图片 159"/>
          <p:cNvPicPr/>
          <p:nvPr/>
        </p:nvPicPr>
        <p:blipFill>
          <a:blip r:embed="rId14"/>
          <a:stretch>
            <a:fillRect/>
          </a:stretch>
        </p:blipFill>
        <p:spPr>
          <a:xfrm>
            <a:off x="6032500" y="2710180"/>
            <a:ext cx="2844000" cy="216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9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5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3243580" y="1807210"/>
            <a:ext cx="4568825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 Box 8"/>
          <p:cNvSpPr txBox="1"/>
          <p:nvPr/>
        </p:nvSpPr>
        <p:spPr>
          <a:xfrm>
            <a:off x="2941955" y="1908175"/>
            <a:ext cx="5031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1500505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④“开拔套拉”防烟面罩</a:t>
            </a:r>
            <a:endParaRPr lang="zh-CN" altLang="en-US" sz="2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5884545" y="3612515"/>
            <a:ext cx="1447800" cy="46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3822700" y="3625215"/>
            <a:ext cx="1447800" cy="46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697990" y="3612515"/>
            <a:ext cx="1447800" cy="4667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151096" y="1191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对角圆角矩形 24"/>
          <p:cNvSpPr/>
          <p:nvPr/>
        </p:nvSpPr>
        <p:spPr>
          <a:xfrm>
            <a:off x="1606074" y="2234645"/>
            <a:ext cx="1696641" cy="1220391"/>
          </a:xfrm>
          <a:prstGeom prst="round2Diag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对角圆角矩形 25"/>
          <p:cNvSpPr/>
          <p:nvPr/>
        </p:nvSpPr>
        <p:spPr>
          <a:xfrm>
            <a:off x="3698081" y="2236550"/>
            <a:ext cx="1697831" cy="1220391"/>
          </a:xfrm>
          <a:prstGeom prst="round2Diag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对角圆角矩形 26"/>
          <p:cNvSpPr/>
          <p:nvPr/>
        </p:nvSpPr>
        <p:spPr>
          <a:xfrm>
            <a:off x="5791200" y="2234010"/>
            <a:ext cx="1696641" cy="1220391"/>
          </a:xfrm>
          <a:prstGeom prst="round2DiagRect">
            <a:avLst/>
          </a:prstGeom>
          <a:blipFill rotWithShape="1">
            <a:blip r:embed="rId10"/>
            <a:stretch>
              <a:fillRect/>
            </a:stretch>
          </a:blipFill>
          <a:ln>
            <a:solidFill>
              <a:srgbClr val="6DC1B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文本框 8"/>
          <p:cNvSpPr txBox="1"/>
          <p:nvPr/>
        </p:nvSpPr>
        <p:spPr>
          <a:xfrm>
            <a:off x="1698308" y="3690223"/>
            <a:ext cx="1509713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pitchFamily="34" charset="-122"/>
              </a:rPr>
              <a:t>①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迅速撤离法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3791506" y="3690223"/>
            <a:ext cx="1509713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pitchFamily="34" charset="-122"/>
              </a:rPr>
              <a:t>②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低身前进法</a:t>
            </a:r>
            <a:endParaRPr lang="zh-CN" altLang="en-US" sz="15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8"/>
          <p:cNvSpPr txBox="1"/>
          <p:nvPr/>
        </p:nvSpPr>
        <p:spPr>
          <a:xfrm>
            <a:off x="5884625" y="3669903"/>
            <a:ext cx="1508522" cy="321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zh-CN" sz="1500" b="1" dirty="0">
                <a:solidFill>
                  <a:schemeClr val="bg1"/>
                </a:solidFill>
                <a:latin typeface="Calibri" panose="020F0502020204030204" charset="0"/>
                <a:ea typeface="微软雅黑" panose="020B0503020204020204" pitchFamily="34" charset="-122"/>
              </a:rPr>
              <a:t>③</a:t>
            </a:r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毛巾捂鼻法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 descr="E:\素材\卡通\8192c4719c6d11e8c8cb7a9fa2269721.png8192c4719c6d11e8c8cb7a9fa22697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13997" y="3636169"/>
            <a:ext cx="1930004" cy="1860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20"/>
          <p:cNvGrpSpPr/>
          <p:nvPr/>
        </p:nvGrpSpPr>
        <p:grpSpPr>
          <a:xfrm>
            <a:off x="-194865" y="1106091"/>
            <a:ext cx="4224655" cy="1432560"/>
            <a:chOff x="100175" y="928461"/>
            <a:chExt cx="5633766" cy="1911286"/>
          </a:xfrm>
        </p:grpSpPr>
        <p:pic>
          <p:nvPicPr>
            <p:cNvPr id="20501" name="图片 12" descr="消防安全漫画-09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175" y="928461"/>
              <a:ext cx="5633766" cy="19112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502" name="Text Box 27"/>
            <p:cNvSpPr txBox="1"/>
            <p:nvPr/>
          </p:nvSpPr>
          <p:spPr>
            <a:xfrm>
              <a:off x="2509651" y="1547444"/>
              <a:ext cx="2803158" cy="737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defTabSz="1500505">
                <a:spcBef>
                  <a:spcPct val="50000"/>
                </a:spcBef>
              </a:pPr>
              <a:r>
                <a:rPr lang="en-US" altLang="zh-CN" sz="3000" b="1" dirty="0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4.</a:t>
              </a:r>
              <a:r>
                <a:rPr lang="zh-CN" altLang="en-US" sz="3000" b="1" dirty="0">
                  <a:solidFill>
                    <a:srgbClr val="00B0F0"/>
                  </a:solidFill>
                  <a:latin typeface="黑体" panose="02010609060101010101" charset="-122"/>
                  <a:ea typeface="黑体" panose="02010609060101010101" charset="-122"/>
                </a:rPr>
                <a:t>如何逃生</a:t>
              </a:r>
              <a:endParaRPr lang="zh-CN" altLang="en-US" sz="3000" b="1" dirty="0">
                <a:solidFill>
                  <a:srgbClr val="00B0F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0503" name="图片 14" descr="消防图标-01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97908" y="1350080"/>
              <a:ext cx="912153" cy="10221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0" name="图片 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65325" y="3991610"/>
            <a:ext cx="3188335" cy="17335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6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6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27" grpId="0" bldLvl="0" animBg="1"/>
      <p:bldP spid="28" grpId="0"/>
      <p:bldP spid="30" grpId="0"/>
      <p:bldP spid="32" grpId="0"/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55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17771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 descr="E:\素材\卡通\8192c4719c6d11e8c8cb7a9fa2269721.png8192c4719c6d11e8c8cb7a9fa22697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13997" y="3636169"/>
            <a:ext cx="1930004" cy="18609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28"/>
          <p:cNvGrpSpPr/>
          <p:nvPr/>
        </p:nvGrpSpPr>
        <p:grpSpPr>
          <a:xfrm>
            <a:off x="1612106" y="1664494"/>
            <a:ext cx="6204347" cy="3153966"/>
            <a:chOff x="2348074" y="1886594"/>
            <a:chExt cx="8271802" cy="4205179"/>
          </a:xfrm>
        </p:grpSpPr>
        <p:pic>
          <p:nvPicPr>
            <p:cNvPr id="23568" name="图片 15" descr="消防安全漫画-0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48074" y="1886594"/>
              <a:ext cx="8271802" cy="42051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9" name="Text Box 28"/>
            <p:cNvSpPr txBox="1"/>
            <p:nvPr/>
          </p:nvSpPr>
          <p:spPr>
            <a:xfrm>
              <a:off x="3526109" y="2401588"/>
              <a:ext cx="6127224" cy="29530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ts val="3600"/>
                </a:lnSpc>
              </a:pP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要求</a:t>
              </a: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: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1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、学生统一身着运动衣、运动鞋。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2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、在体育委员带领下做好准备活动。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3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、放置火灾道具。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4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、查看逃生路线。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5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、在老师带领下分组疏散逃生。</a:t>
              </a:r>
              <a:endParaRPr lang="en-US" altLang="zh-CN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indent="0" fontAlgn="auto">
                <a:lnSpc>
                  <a:spcPct val="100000"/>
                </a:lnSpc>
              </a:pPr>
              <a:r>
                <a:rPr lang="en-US" altLang="zh-CN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6</a:t>
              </a:r>
              <a:r>
                <a:rPr lang="zh-CN" altLang="en-US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、小结，评价，谈谈收获与体验。</a:t>
              </a:r>
              <a:endParaRPr lang="zh-CN" altLang="en-US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20"/>
          <p:cNvGrpSpPr/>
          <p:nvPr/>
        </p:nvGrpSpPr>
        <p:grpSpPr>
          <a:xfrm>
            <a:off x="1450975" y="801370"/>
            <a:ext cx="5272405" cy="1432560"/>
            <a:chOff x="100175" y="928461"/>
            <a:chExt cx="5453729" cy="1910967"/>
          </a:xfrm>
        </p:grpSpPr>
        <p:pic>
          <p:nvPicPr>
            <p:cNvPr id="23565" name="图片 12" descr="消防安全漫画-0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75" y="928461"/>
              <a:ext cx="5453729" cy="191096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6" name="Text Box 27"/>
            <p:cNvSpPr txBox="1"/>
            <p:nvPr/>
          </p:nvSpPr>
          <p:spPr>
            <a:xfrm>
              <a:off x="2197218" y="1594250"/>
              <a:ext cx="3106861" cy="61411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defTabSz="1500505">
                <a:spcBef>
                  <a:spcPct val="50000"/>
                </a:spcBef>
              </a:pPr>
              <a:r>
                <a:rPr lang="en-US" altLang="zh-CN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5.</a:t>
              </a:r>
              <a:r>
                <a:rPr lang="zh-CN" altLang="en-US" sz="24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开展日常逃生演练</a:t>
              </a:r>
              <a:endParaRPr lang="zh-CN" altLang="en-US" sz="2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3567" name="图片 14" descr="消防图标-0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7908" y="1350080"/>
              <a:ext cx="912153" cy="10221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0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12265" y="4123055"/>
            <a:ext cx="2711450" cy="159194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7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4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457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480072" y="576263"/>
            <a:ext cx="4267200" cy="536972"/>
            <a:chOff x="3161937" y="41635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61937" y="416353"/>
              <a:ext cx="5689600" cy="715217"/>
            </a:xfrm>
            <a:prstGeom prst="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624" y="543221"/>
              <a:ext cx="4735513" cy="43304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一起认识常见</a:t>
              </a:r>
              <a:r>
                <a:rPr kumimoji="0" lang="zh-CN" altLang="en-US" b="1" i="0" u="none" strike="noStrike" kern="1200" cap="sm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的消防标识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580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637735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10786" y="-3436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960269" y="139304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7" descr="标志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194" y="1308497"/>
            <a:ext cx="4916091" cy="3224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" y="1990725"/>
            <a:ext cx="1159669" cy="2165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16" descr="E:\素材\卡通\cf409e356a19e3a463f2c9e190cde6b8.pngcf409e356a19e3a463f2c9e190cde6b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632972" y="3556397"/>
            <a:ext cx="2726531" cy="1804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560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480072" y="576263"/>
            <a:ext cx="4267200" cy="536972"/>
            <a:chOff x="3161937" y="41635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61937" y="416353"/>
              <a:ext cx="5689600" cy="715217"/>
            </a:xfrm>
            <a:prstGeom prst="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582624" y="543221"/>
              <a:ext cx="4735513" cy="43304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一起认识常见</a:t>
              </a:r>
              <a:r>
                <a:rPr kumimoji="0" lang="zh-CN" altLang="en-US" b="1" i="0" u="none" strike="noStrike" kern="1200" cap="sm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的消防标识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604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637735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09775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960269" y="139304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16"/>
          <p:cNvGrpSpPr/>
          <p:nvPr/>
        </p:nvGrpSpPr>
        <p:grpSpPr>
          <a:xfrm>
            <a:off x="2293144" y="1071563"/>
            <a:ext cx="4924425" cy="3544491"/>
            <a:chOff x="2878113" y="1226834"/>
            <a:chExt cx="6565690" cy="4725956"/>
          </a:xfrm>
        </p:grpSpPr>
        <p:sp>
          <p:nvSpPr>
            <p:cNvPr id="16" name="矩形 15"/>
            <p:cNvSpPr/>
            <p:nvPr/>
          </p:nvSpPr>
          <p:spPr>
            <a:xfrm>
              <a:off x="2878113" y="1528457"/>
              <a:ext cx="6565690" cy="4302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25614" name="Picture 6" descr="消防标志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35183" y="1226834"/>
              <a:ext cx="5798956" cy="47259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7" name="图片 16" descr="E:\素材\卡通\cf409e356a19e3a463f2c9e190cde6b8.pngcf409e356a19e3a463f2c9e190cde6b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32972" y="3556397"/>
            <a:ext cx="2726531" cy="1804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 descr="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" y="1990725"/>
            <a:ext cx="1159669" cy="21657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087880" y="1331595"/>
            <a:ext cx="4617085" cy="33813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66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438400" y="565547"/>
            <a:ext cx="4267200" cy="536972"/>
            <a:chOff x="3106057" y="402383"/>
            <a:chExt cx="5689600" cy="715217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3471182" y="556210"/>
              <a:ext cx="4735513" cy="43304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这些消防安全知识你学会了吗？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6628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511529" y="63104"/>
            <a:ext cx="1762125" cy="1246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50156" y="-3309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1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2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3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705475" y="104696"/>
            <a:ext cx="1123950" cy="85605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8"/>
          <p:cNvGrpSpPr/>
          <p:nvPr/>
        </p:nvGrpSpPr>
        <p:grpSpPr>
          <a:xfrm>
            <a:off x="2266950" y="1614488"/>
            <a:ext cx="4333875" cy="2780110"/>
            <a:chOff x="6140874" y="1854931"/>
            <a:chExt cx="4994098" cy="4644449"/>
          </a:xfrm>
        </p:grpSpPr>
        <p:sp>
          <p:nvSpPr>
            <p:cNvPr id="26637" name="Rectangle 24"/>
            <p:cNvSpPr/>
            <p:nvPr/>
          </p:nvSpPr>
          <p:spPr>
            <a:xfrm>
              <a:off x="7067793" y="5698113"/>
              <a:ext cx="4039966" cy="5792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8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提问：说一说你知道的逃生技巧？</a:t>
              </a:r>
              <a:endPara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6140874" y="1854931"/>
              <a:ext cx="764207" cy="765788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01</a:t>
              </a: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39" name="Rectangle 24"/>
            <p:cNvSpPr/>
            <p:nvPr/>
          </p:nvSpPr>
          <p:spPr>
            <a:xfrm>
              <a:off x="7095005" y="1930547"/>
              <a:ext cx="4039967" cy="5792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8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提问：火警电话是多少？</a:t>
              </a:r>
              <a:endParaRPr lang="zh-CN" altLang="en-US" sz="18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140874" y="3151796"/>
              <a:ext cx="764207" cy="765788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02</a:t>
              </a: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1" name="Rectangle 24"/>
            <p:cNvSpPr/>
            <p:nvPr/>
          </p:nvSpPr>
          <p:spPr>
            <a:xfrm>
              <a:off x="7095005" y="3172405"/>
              <a:ext cx="4039967" cy="5792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8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提问：说出几个容易燃烧的物品。</a:t>
              </a:r>
              <a:endPara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140874" y="4438717"/>
              <a:ext cx="764207" cy="763798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03</a:t>
              </a: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43" name="Rectangle 24"/>
            <p:cNvSpPr/>
            <p:nvPr/>
          </p:nvSpPr>
          <p:spPr>
            <a:xfrm>
              <a:off x="7067793" y="4506481"/>
              <a:ext cx="4039967" cy="57921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>
              <a:spAutoFit/>
            </a:bodyPr>
            <a:p>
              <a:pPr>
                <a:lnSpc>
                  <a:spcPct val="120000"/>
                </a:lnSpc>
                <a:spcBef>
                  <a:spcPts val="300"/>
                </a:spcBef>
              </a:pPr>
              <a:r>
                <a:rPr lang="zh-CN" altLang="en-US" sz="187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提问：碰上火灾的时候要怎么办？</a:t>
              </a:r>
              <a:endParaRPr lang="zh-CN" altLang="en-US" sz="1875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6140874" y="5735582"/>
              <a:ext cx="764207" cy="763798"/>
            </a:xfrm>
            <a:prstGeom prst="ellipse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00" b="0" i="0" u="none" strike="noStrike" kern="1200" cap="none" spc="0" normalizeH="0" baseline="0" noProof="0" dirty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04</a:t>
              </a:r>
              <a:endParaRPr kumimoji="0" lang="zh-CN" altLang="en-US" sz="21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2" name="图片 21" descr="E:\素材\卡通\1adefba894072324c2e731a6acc8d7a3.png1adefba894072324c2e731a6acc8d7a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2085975"/>
            <a:ext cx="2237185" cy="1989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E:\素材\卡通\4e96c8e9b2888b7efffeb290b76a4e24.png4e96c8e9b2888b7efffeb290b76a4e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263323" y="1660129"/>
            <a:ext cx="2908697" cy="41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2016125" y="1365885"/>
            <a:ext cx="4657725" cy="3533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76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511529" y="63104"/>
            <a:ext cx="1762125" cy="12465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3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732631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4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705475" y="258366"/>
            <a:ext cx="1123950" cy="8560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矩形 22"/>
          <p:cNvSpPr/>
          <p:nvPr/>
        </p:nvSpPr>
        <p:spPr>
          <a:xfrm>
            <a:off x="2245360" y="1423670"/>
            <a:ext cx="522732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同学们，快快来，我们都来讲安全。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不玩电器不玩火，把住预防这一关。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火灾一旦已发生，不要惊恐和慌乱，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听从指挥快速跑，乘坐电梯不安全。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浓烟围困呼吸难，要把身体贴地面，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弄湿毛巾捂口鼻，离开火场去求援，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快快拨打“</a:t>
            </a:r>
            <a:r>
              <a:rPr lang="en-US" altLang="zh-CN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119”</a:t>
            </a:r>
            <a:r>
              <a:rPr lang="zh-CN" altLang="en-US" sz="20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，消防队来保平安。</a:t>
            </a:r>
            <a:endParaRPr lang="zh-CN" altLang="en-US" sz="20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5" name="图片 24" descr="E:\素材\卡通\4e96c8e9b2888b7efffeb290b76a4e24.png4e96c8e9b2888b7efffeb290b76a4e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72213" y="1682354"/>
            <a:ext cx="2908697" cy="4162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 descr="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00" y="1990725"/>
            <a:ext cx="1159669" cy="216574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26"/>
          <p:cNvGrpSpPr/>
          <p:nvPr/>
        </p:nvGrpSpPr>
        <p:grpSpPr>
          <a:xfrm>
            <a:off x="2245440" y="62786"/>
            <a:ext cx="3986213" cy="1432322"/>
            <a:chOff x="2474391" y="686779"/>
            <a:chExt cx="5315793" cy="1910968"/>
          </a:xfrm>
        </p:grpSpPr>
        <p:grpSp>
          <p:nvGrpSpPr>
            <p:cNvPr id="27662" name="组合 20"/>
            <p:cNvGrpSpPr/>
            <p:nvPr/>
          </p:nvGrpSpPr>
          <p:grpSpPr>
            <a:xfrm>
              <a:off x="2474391" y="686779"/>
              <a:ext cx="5315793" cy="1910968"/>
              <a:chOff x="100175" y="928461"/>
              <a:chExt cx="5315793" cy="1910968"/>
            </a:xfrm>
          </p:grpSpPr>
          <p:pic>
            <p:nvPicPr>
              <p:cNvPr id="27664" name="图片 21" descr="消防安全漫画-09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175" y="928461"/>
                <a:ext cx="5315793" cy="19109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7665" name="Text Box 27"/>
              <p:cNvSpPr txBox="1"/>
              <p:nvPr/>
            </p:nvSpPr>
            <p:spPr>
              <a:xfrm>
                <a:off x="2509651" y="1547444"/>
                <a:ext cx="2803158" cy="7379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defTabSz="1500505">
                  <a:spcBef>
                    <a:spcPct val="50000"/>
                  </a:spcBef>
                </a:pPr>
                <a:r>
                  <a:rPr lang="zh-CN" altLang="en-US" sz="3000" b="1" dirty="0">
                    <a:solidFill>
                      <a:srgbClr val="FF0000"/>
                    </a:solidFill>
                    <a:latin typeface="黑体" panose="02010609060101010101" charset="-122"/>
                    <a:ea typeface="黑体" panose="02010609060101010101" charset="-122"/>
                  </a:rPr>
                  <a:t>学唱儿歌</a:t>
                </a:r>
                <a:endPara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27663" name="图片 15" descr="消防设施图标矢量素材 (1)-06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37679" y="1143767"/>
              <a:ext cx="903964" cy="967400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圆角矩形 3"/>
          <p:cNvSpPr/>
          <p:nvPr/>
        </p:nvSpPr>
        <p:spPr>
          <a:xfrm>
            <a:off x="1545590" y="1941195"/>
            <a:ext cx="5828665" cy="2451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86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637735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02531" y="-8334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960269" y="139304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内容占位符 2"/>
          <p:cNvSpPr txBox="1">
            <a:spLocks noChangeArrowheads="1"/>
          </p:cNvSpPr>
          <p:nvPr/>
        </p:nvSpPr>
        <p:spPr bwMode="auto">
          <a:xfrm>
            <a:off x="1708547" y="2049542"/>
            <a:ext cx="5564981" cy="26277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R="0" indent="0" defTabSz="914400" fontAlgn="auto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100" kern="1200" cap="none" spc="0" normalizeH="0" baseline="0" noProof="0" dirty="0">
                <a:latin typeface="+mn-lt"/>
                <a:ea typeface="+mn-ea"/>
                <a:cs typeface="+mn-cs"/>
              </a:rPr>
              <a:t>       </a:t>
            </a:r>
            <a:r>
              <a:rPr kumimoji="0" lang="en-US" altLang="zh-CN" sz="2100" kern="1200" cap="none" spc="0" normalizeH="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</a:t>
            </a:r>
            <a:r>
              <a:rPr kumimoji="0" lang="zh-CN" altLang="zh-CN" sz="2100" b="1" kern="1200" cap="none" spc="0" normalizeH="0" baseline="0" noProof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一个小小的火星可以使人类创造的物质</a:t>
            </a:r>
            <a:r>
              <a:rPr kumimoji="0" lang="zh-CN" altLang="en-US" sz="2100" b="1" kern="1200" cap="none" spc="0" normalizeH="0" baseline="0" noProof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、</a:t>
            </a:r>
            <a:r>
              <a:rPr kumimoji="0" lang="zh-CN" altLang="zh-CN" sz="2100" b="1" kern="1200" cap="none" spc="0" normalizeH="0" baseline="0" noProof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精神财富化为灰烬，可以夺走人最宝贵的生命。因此，同学们</a:t>
            </a:r>
            <a:r>
              <a:rPr kumimoji="0" lang="zh-CN" altLang="zh-CN" sz="2100" b="1" kern="1200" cap="none" spc="0" normalizeH="0" baseline="0" noProof="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增强防火意识，提高防火自救能力，加强防火安全教育至关重要。</a:t>
            </a:r>
            <a:endParaRPr kumimoji="0" lang="zh-CN" altLang="zh-CN" sz="2100" b="1" kern="1200" cap="none" spc="0" normalizeH="0" baseline="0" noProof="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R="0" algn="ctr" defTabSz="9144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2100" b="1" kern="1200" cap="none" spc="0" normalizeH="0" baseline="0" noProof="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8682" name="AutoShape 4" descr="data:image/jpeg;base64,/9j/4AAQSkZJRgABAQAAAQABAAD/2wBDAAgGBgcGBQgHBwcJCQgKDBQNDAsLDBkSEw8UHRofHh0aHBwgJC4nICIsIxwcKDcpLDAxNDQ0Hyc5PTgyPC4zNDL/2wBDAQkJCQwLDBgNDRgyIRwhMjIyMjIyMjIyMjIyMjIyMjIyMjIyMjIyMjIyMjIyMjIyMjIyMjIyMjIyMjIyMjIyMjL/wAARCADcASEDASIAAhEBAxEB/8QAHAABAAMAAwEBAAAAAAAAAAAAAAECAwQGBwUI/8QAOhAAAgEDAgQEBAMGBQUAAAAAAAECAwQRBSEGEjFBBxNRYSJxgZEUMqEVI0JSscFTY4Ki8DNDYnKS/8QAGgEBAQEBAQEBAAAAAAAAAAAAAAECAwUEBv/EACoRAQEAAgEDBAEEAQUAAAAAAAABAgMRBCExEhNBUXEFImGRoSOBseHw/9oADAMBAAIRAxEAPwD38AAAAAAAAAAAAAAAEDBIAgEgCBhAAVccFWalGsPBFlUZV9DXl9SHTT7hrliysjSUGjORGoq+pRl2UYadX1vjOx0XiXTdGqwc6l5JRnOMseTzPEG1jfL+x9bVtTttH02vfXlRQo0o5eX1faK929jlytaFa4hVnQpSqw/LUlBOUfk+qJvNOtr61qW11QhWpTXxU6scxfzRniu/r1c49r/P8vj8P67b8R6LR1K2pzpxm5RlTnhuEovDW3/NzqfEHiVDQ+ILrTXpjqwt1yup5nK3Plytsfl3Xud7stMttOtY29ja0ragm2qdOPKsvqzpvG/ANPiatC7ta8LW+ilCcpxbjUiumcb5Xr9DOXPHZ9fTZdN719yftvj+P6fZ4A4ulxbpVxVq2sberbVfLahJuMk1lNZO2yaistpJd2eV3Ws0vCyhpWnWtj+KtqkZ1LitKXLKpPZPHZPp17YO3aVrc9f0a01KVvO3VeHOqMnnl3a+qeMp+hZl24cup6W+r3cJxhfDLjHjajwxp8KsLedetWcoUnj4FJLKcvbofJ4R4kvOKNDd9fqH4iFaVKThHlUsJNPH1/Q+7dW1C8oSoXNCnWpS6wqRUk/ozpPGl1dcLaRZ09BpQsbWdWXmyo018MtsLfpnf7GMrfNfT02rVnjNWGP77fNdzbWcZWcZx3MJ9WeMaBqOoajx9Y3LrTlc1rhOrJbZj/EsemE9j1nU7W/r3VlUsr5W1OlNuvBw5vNj6f1+5OeXbf03s5TG5fDlgz5Kv+P/ALEA+Z6CAD6XigAAAAAAAAAAAAAAAAAAEEgCBsGAAJwQBWSzsceXU5LOPUXxMlbxZsoy7KMjpFd8SSm4NppSXWL9dzi6LpctG0qlYyvbi9dNyfnXDTm8vOPksnJZaNRRi0+3QjVt44i7W51jSOKbPiDiHUdNtqFeP4GKc6lSPLzPm5WsdVv69TsE6sn02LUqUINzUIqckuaaisv5vuL3rWHpxxvqne+P4fJ1Cjw/rFxDTr78BdV7aXmq2qTi5QaXXlznp1T+pey1XSdWdSjYX1rcyo7TjRmm4du3b9D8765a3eka7e2125xuqdafNPO8st/Fn0aefqdl8JLO5uuMHeU+aNta0J+bJdHzLEY/ff8A0nOZ23jh7O79Mw16Ls9zmScz6/8AV7DVg6c3FnGr2tO8ozoVqEa1Ka5ZQlHmUl7o+tVoqrOLfRdfc6HxB4mWmi6vUsLSxd35EuWrPzOSKkuqjs849S5cTy+Hp8Nu6+nVOaaJw7w7YancX2kcs60XKjJKtzqk8/Ekuq9D70mz43BujaC3W4k06deU72U48teSSo5lmVNJdd+++2D793R8qey+F9vQzx2dt2fO2422/lxssAEZd9AB9LxQAAAAAAAAAABkAAAAAAAAEACUQAJAGQKvoceZtN7GM2St4s2UZdlGR0ijKMuyjI3FJHIg+aCfscdk06nJLD/KyLZzHweLOCdL4tpQd1z0LqmsU7mklzJfytP8y/ocK9qaZ4ZcI0/wVlOvB1VB5klKpNp5lOWPRenokdyOFq2l2ms6bWsL6l5lvVWJLOGn2afZpiz6ddW+/tw223CXw6bwz4kU+I+J4aXT02VGlOm5wqupmScVl8yxjHX9Dx7WYzo65qFOrnnjc1VLPrzs904O8P7HhOrc3Krzu7qtmMatSCjyU855UvV937HQ/ErgXVq/FMtQ0iwrXdC+SnNUY58uotnn0T2efdnPLG2d3sdF1PTa+pyx1dsbPn7n5ecyup+XGm6knCLbjHmeE31aR7FwDqF5qPBileSnPybmVKlUm8uUEk8Z74baOu8O+D2p3dWFbXKsbG3W7owkp1Ze220f1fsekytbXTrWjptlThSoWy5VTg88vz9++/qSY8d2uv6zVtk16+9555+mIGAHnu+gA+l4oAAAAAAAAAAAAAAAAMgjAEgABggkhgRkhyM5SKObJy3MVpSKMjmIyRqRDKMuyjI1FGUZdlJBuM5PBnJvJeSM5EbjShWxLkl0fR+hy4rMkj5cjn21dSgnJ/FjHzEZznzHJZnKUY9WjjXt6rWzr3M1Nwo05VJRgsyaSzsu7Oj8Lcfy4o4murCnZKlZxoebSm3+82aTUt8b57ehblJ2a19NnnhlnJ2nl2TimhqWoaDcW+jXTtbxuMoVFLlbSe8c9s+p0bgHh3W7G61S41alVozuJxX715c2suU/fr177npLZVmbjzeXfV1OWvVdUk4v9uB+z/8AN/2g5wJxGPcy+3YQAdnnAAAAAAAAAAAAAAAQBIIJAAgNgS2ZylsS5GcmRZFJPYoy0mUZHSKtjJOMkpIjSCrNCsijOSKY3NGUlJRI1ETisHFkbymmjCRK1GUikZuElJdi8jKRHSPoRmpxUo9GcGhpenWV1Wu7Wxt6NeqsVKlKmoymuuHgrSrulL1i+qOZzJ4cXnO6L5YvOPaPIbbxX1Gjf3M721pVrZ83lUaa5HTedsy3ysdT0fh3XKXEWiUdSo0pUlUcoypyeXGSeHv3R0XV/C+0lrt1qNzq1Kz0idTzHB7Si3u45fwpZ6Pf5HoGkUdPttKt6GlOk7KnHlpOlNSjjvv3eepjGX5el1mXS5YTLRjxf8fj8uaBkG3nOxAA6PiAAAAAAAAAAAAAAgkAQAABnJ7mhRxyFjNyKtmjiUkiNxRsq+hZocpGlckZLNFWAyGypPciqsxqRlJ4RuyuAsrizpSgs5yZs5cjFxSZOG5ftxZGcjlTSa3OLJYeCVuVkzpHiLrmpaXZWdtZVqlCFxKTqVabxLbHwp9uuTu8j5Wu6Nba9ps7O5TSb5oVI9YS7Nf83M5eOz6ul2Ya9uOWycyPE9R17U9RsaNpfXta4o0JOVNVJZab9+r9s9Ms7t4QXNVVNXhOo1aqNOXK3sptvp74X6HUNc4Q1rSblUpWlS4pSeKdahFzjL06dH7M9O4Q0B8P6HGhVS/FVn5lfHaXaP0X65MYyy8va67bqvT+nDjv9f27l+Lof4i/UHygb5eB7Ud+AB3eYAAAAAAAAAAAAAAAAAACAGyMgHsZtFiGRqKMqWZVrqRtRvcqyz2KsLFSRggijK56ktmbeHlBZCRnI0bzuZSmkGozkcWe8mbTm302MZGa6Yxm0jKRpJozkR0jKTxl5x6nzr7VLOxr2tG5rck7qfJR+FtSlttlfNHXfEu8q22gUKVObjCvX5amHjKUW8ff+h1XhPiyvaXFlpUqELihOviMnlzp823w+iX92Yt78PR09Hc9Puy/7f8Ab1PzI+r+zBTz/wDKrf8AyCvk4eiAA+h44AAAAAAAAAAAAAgAASQABD6kEsgNIIZIZBTuQ+hPch9A0o0VawXZVkaUZVlmVYWM5dSjLvqUkRqKSbSwZSNWZtb7EbjGRlI2mYSI1GUjOTLyMmRuPm61o1lrtirS+hKVJTU1yS5WmvR/VnA0vhXRtEqebZ2iVbGPNqSc5L5N9Pofdk8HHm9yO2O3OY+mXsnPv+oKZAR6IADu8kAAAAAAAAAAAAAQAAAAAESWCSWBTBDTLgLyxDLTWGUfUjcVfUqy0ijIqrKMsyrDUUkUZdmbI1FH1OQoqCwjjt7m8ZKpHK+ohkxr0udprCfcynaJx2k+b3OW0VY4T1V8aacW0+q2MJb/AFZya8lKrNro2caZl9Eef6l4jwtq13Qoae3OlJwpzqT2bTw3JLdfc+9w5rMte0SnfVKKpTcpQlGLysp9V7Hx+JuAY6vfO8sLiFtUqyzWhOLcX6yWOj9u/sfS4YvdJq6WrLS6jcLT4JRmsSe7+J/N5ZznPPd6e6dPlpl049/nz2faABp8L0UAHd5QAAAAAAAAAAAAAgAAAABIBAAZBDYVWfVGRdvLK9yNxSRUuyhFUZVlpIqw0zfUrys0S7kMi8sZRaM4TdOee3c5DOPUXcNTv2a1bmMNo/E/0OHVr1KiabwvRBpvoVdN+qI1JI40jiXdWdG2q1adGVacIuUaUGlKb9Fnuc2pFx2awdZ41qXtHhe7q2NSpTqU3GUpU3iShn4sMzfD6NOPrzmP3XPsbmrd2FC4rW07arUjzSozeXD2Zlb2NpYqatLWjQU3zS8uCjzP3Ov8Ealrup0K1bU03aKEY0Kk4csptdX7rHV+p2mSRPLrtwurO4c/14ZgkBzeigA7vKAAAAAAAAAAAAAEAAAAAoiGw+pADLKslkMiqsh9TRRRDSYXlk+pQvNcrKYb6IjUVkZs0kmuqM2Fgyk5KMXKTSilltvCSLs6R4oarPTuE5UKUnGpe1VQbX8mMy++EvqZt4nLt0+m7tuOufLrvEvirVVzO20CFPy4vDu6sebn94x6Y931OtUfEfielV5538K0c7wqUY8r+yTOqZIPmueVfs9f6f02vD0zCX896904S40teJqUqE6atr+nHmnRTzGS/mi/T1XY7FWjKVGcYS5ZuLUZejxsz87aPqVXSNYtL+i2pUaik/ePdfVZR6Fr/imqdedDQ7eFWEXj8TXTw/8A1jtt7v7HXHZ27vF6v9Kzm6TRO1/w7RwxpOqaRpcrXVdRjey5s03FP4F3XM93l+vQ+hNYbTPKrfxP16nWUq8LSvTzvB0uT7NM75oXE1lxJbSq2+adaGPNoTfxQ9/de5ZlL2j5+p6TqNduzZPP0+nIxmbSMJFfLFQQCK9GAB3eWAAAAAAAAAAAAAIAAAABUPqVLPqQFQO4I7kFiAwVFZRUsZIaLFWRVJb7M481iTRyJGFV/EStYs8nmXjGpfs7SZfwqvUT+fKj0xnRvFSyd1wa68VmVpXhV/0vMX/VGM++Neh+nZTDqsLfv/ns8QyRkjJGT5n7W1bJGSreOpm6noXhnlpk+rwzqstK4is7iEnyuoqdResJPDX9/ofDc2+rPocP2VTUtfsbWmsudaLftFPLf2TNSOW703Xl6vHD3yezaMZG03ltmMjq/HxQAEaejAA7vLAAAAAAAAAAAAAEAAAAAqGQWKgQR3JwQ+pFQnjYsUZMXnYCWVfUSml7mMpt+wJF5yUVucWTy2zSMHN7fVmnkxS9SNdo4rODqdlS1PS7qwrf9O4pSpN+mV1+j3PryoQl2a+Rw61N03v0fRixvDPi8zy/Ld5Qq2N3WtbiPLWozdOcfRp4ZxXUfbY9H8WuHHbX9PXbeH7m4xTuML8tRLZ/VL7r3PM8nz3Hiv2/Tb8d+qbJ8rOWSuSMnN0vSb/WbtW2n2069TvyraK9W+iXzDrlnMZzb2cNJykkk23skj2DgThOWiWsr+9hi/rxwoPrSh6fN9/Tp6m/CnANroMoXl7KF1qC3TS+Ck//AB9X7/Y7bJG5Hg9d1/uz29fj5v2xkYyN5owkV5kUABGno4AO7ywAAAAAAAAAAAAAIJAEAAKFSxUAVZYqwqrKv2LMr3IquCrjnZF2I/nQVaMeSOECxBWFWZ1IKpBxfcvIjsRY+HqGnUNVsq+n3dHzaNeLhOH916Ndcnkl14La5G/nC1vLKdpn4KtWbjLHvFJ7/I9ypxSc2lu5MlmbjL5fbo67bo5mu9q8s0jwW0+3xU1bUKl3Nf8Aaox8uH1f5n+h3CjpNvo9vG2tLWlb0F0jSjhP5+r+Z2FmNxFSoVE1lYbHpk8M7Or3bb/qZcvisykasykZajKRx5LdnIkYy7kdIz5QSCK//9k="/>
          <p:cNvSpPr>
            <a:spLocks noChangeAspect="1"/>
          </p:cNvSpPr>
          <p:nvPr/>
        </p:nvSpPr>
        <p:spPr>
          <a:xfrm>
            <a:off x="53579" y="177404"/>
            <a:ext cx="228600" cy="17025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sp>
        <p:nvSpPr>
          <p:cNvPr id="28683" name="AutoShape 6" descr="data:image/jpeg;base64,/9j/4AAQSkZJRgABAQAAAQABAAD/2wBDAAgGBgcGBQgHBwcJCQgKDBQNDAsLDBkSEw8UHRofHh0aHBwgJC4nICIsIxwcKDcpLDAxNDQ0Hyc5PTgyPC4zNDL/2wBDAQkJCQwLDBgNDRgyIRwhMjIyMjIyMjIyMjIyMjIyMjIyMjIyMjIyMjIyMjIyMjIyMjIyMjIyMjIyMjIyMjIyMjL/wAARCADcASEDASIAAhEBAxEB/8QAHAABAAMAAwEBAAAAAAAAAAAAAAECAwQGBwUI/8QAOhAAAgEDAgQEBAMGBQUAAAAAAAECAwQRBSEGEjFBBxNRYSJxgZEUMqEVI0JSscFTY4Ki8DNDYnKS/8QAGgEBAQEBAQEBAAAAAAAAAAAAAAECAwUEBv/EACoRAQEAAgEDBAEEAQUAAAAAAAABAgMRBCExEhNBUXEFImGRoSOBseHw/9oADAMBAAIRAxEAPwD38AAAAAAAAAAAAAAAEDBIAgEgCBhAAVccFWalGsPBFlUZV9DXl9SHTT7hrliysjSUGjORGoq+pRl2UYadX1vjOx0XiXTdGqwc6l5JRnOMseTzPEG1jfL+x9bVtTttH02vfXlRQo0o5eX1faK929jlytaFa4hVnQpSqw/LUlBOUfk+qJvNOtr61qW11QhWpTXxU6scxfzRniu/r1c49r/P8vj8P67b8R6LR1K2pzpxm5RlTnhuEovDW3/NzqfEHiVDQ+ILrTXpjqwt1yup5nK3Plytsfl3Xud7stMttOtY29ja0ragm2qdOPKsvqzpvG/ANPiatC7ta8LW+ilCcpxbjUiumcb5Xr9DOXPHZ9fTZdN719yftvj+P6fZ4A4ulxbpVxVq2sberbVfLahJuMk1lNZO2yaistpJd2eV3Ws0vCyhpWnWtj+KtqkZ1LitKXLKpPZPHZPp17YO3aVrc9f0a01KVvO3VeHOqMnnl3a+qeMp+hZl24cup6W+r3cJxhfDLjHjajwxp8KsLedetWcoUnj4FJLKcvbofJ4R4kvOKNDd9fqH4iFaVKThHlUsJNPH1/Q+7dW1C8oSoXNCnWpS6wqRUk/ozpPGl1dcLaRZ09BpQsbWdWXmyo018MtsLfpnf7GMrfNfT02rVnjNWGP77fNdzbWcZWcZx3MJ9WeMaBqOoajx9Y3LrTlc1rhOrJbZj/EsemE9j1nU7W/r3VlUsr5W1OlNuvBw5vNj6f1+5OeXbf03s5TG5fDlgz5Kv+P/ALEA+Z6CAD6XigAAAAAAAAAAAAAAAAAAEEgCBsGAAJwQBWSzsceXU5LOPUXxMlbxZsoy7KMjpFd8SSm4NppSXWL9dzi6LpctG0qlYyvbi9dNyfnXDTm8vOPksnJZaNRRi0+3QjVt44i7W51jSOKbPiDiHUdNtqFeP4GKc6lSPLzPm5WsdVv69TsE6sn02LUqUINzUIqckuaaisv5vuL3rWHpxxvqne+P4fJ1Cjw/rFxDTr78BdV7aXmq2qTi5QaXXlznp1T+pey1XSdWdSjYX1rcyo7TjRmm4du3b9D8765a3eka7e2125xuqdafNPO8st/Fn0aefqdl8JLO5uuMHeU+aNta0J+bJdHzLEY/ff8A0nOZ23jh7O79Mw16Ls9zmScz6/8AV7DVg6c3FnGr2tO8ozoVqEa1Ka5ZQlHmUl7o+tVoqrOLfRdfc6HxB4mWmi6vUsLSxd35EuWrPzOSKkuqjs849S5cTy+Hp8Nu6+nVOaaJw7w7YancX2kcs60XKjJKtzqk8/Ekuq9D70mz43BujaC3W4k06deU72U48teSSo5lmVNJdd+++2D793R8qey+F9vQzx2dt2fO2422/lxssAEZd9AB9LxQAAAAAAAAAABkAAAAAAAAEACUQAJAGQKvoceZtN7GM2St4s2UZdlGR0ijKMuyjI3FJHIg+aCfscdk06nJLD/KyLZzHweLOCdL4tpQd1z0LqmsU7mklzJfytP8y/ocK9qaZ4ZcI0/wVlOvB1VB5klKpNp5lOWPRenokdyOFq2l2ms6bWsL6l5lvVWJLOGn2afZpiz6ddW+/tw223CXw6bwz4kU+I+J4aXT02VGlOm5wqupmScVl8yxjHX9Dx7WYzo65qFOrnnjc1VLPrzs904O8P7HhOrc3Krzu7qtmMatSCjyU855UvV937HQ/ErgXVq/FMtQ0iwrXdC+SnNUY58uotnn0T2efdnPLG2d3sdF1PTa+pyx1dsbPn7n5ecyup+XGm6knCLbjHmeE31aR7FwDqF5qPBileSnPybmVKlUm8uUEk8Z74baOu8O+D2p3dWFbXKsbG3W7owkp1Ze220f1fsekytbXTrWjptlThSoWy5VTg88vz9++/qSY8d2uv6zVtk16+9555+mIGAHnu+gA+l4oAAAAAAAAAAAAAAAAMgjAEgABggkhgRkhyM5SKObJy3MVpSKMjmIyRqRDKMuyjI1FGUZdlJBuM5PBnJvJeSM5EbjShWxLkl0fR+hy4rMkj5cjn21dSgnJ/FjHzEZznzHJZnKUY9WjjXt6rWzr3M1Nwo05VJRgsyaSzsu7Oj8Lcfy4o4murCnZKlZxoebSm3+82aTUt8b57ehblJ2a19NnnhlnJ2nl2TimhqWoaDcW+jXTtbxuMoVFLlbSe8c9s+p0bgHh3W7G61S41alVozuJxX715c2suU/fr177npLZVmbjzeXfV1OWvVdUk4v9uB+z/8AN/2g5wJxGPcy+3YQAdnnAAAAAAAAAAAAAAAQBIIJAAgNgS2ZylsS5GcmRZFJPYoy0mUZHSKtjJOMkpIjSCrNCsijOSKY3NGUlJRI1ETisHFkbymmjCRK1GUikZuElJdi8jKRHSPoRmpxUo9GcGhpenWV1Wu7Wxt6NeqsVKlKmoymuuHgrSrulL1i+qOZzJ4cXnO6L5YvOPaPIbbxX1Gjf3M721pVrZ83lUaa5HTedsy3ysdT0fh3XKXEWiUdSo0pUlUcoypyeXGSeHv3R0XV/C+0lrt1qNzq1Kz0idTzHB7Si3u45fwpZ6Pf5HoGkUdPttKt6GlOk7KnHlpOlNSjjvv3eepjGX5el1mXS5YTLRjxf8fj8uaBkG3nOxAA6PiAAAAAAAAAAAAAAgkAQAABnJ7mhRxyFjNyKtmjiUkiNxRsq+hZocpGlckZLNFWAyGypPciqsxqRlJ4RuyuAsrizpSgs5yZs5cjFxSZOG5ftxZGcjlTSa3OLJYeCVuVkzpHiLrmpaXZWdtZVqlCFxKTqVabxLbHwp9uuTu8j5Wu6Nba9ps7O5TSb5oVI9YS7Nf83M5eOz6ul2Ya9uOWycyPE9R17U9RsaNpfXta4o0JOVNVJZab9+r9s9Ms7t4QXNVVNXhOo1aqNOXK3sptvp74X6HUNc4Q1rSblUpWlS4pSeKdahFzjL06dH7M9O4Q0B8P6HGhVS/FVn5lfHaXaP0X65MYyy8va67bqvT+nDjv9f27l+Lof4i/UHygb5eB7Ud+AB3eYAAAAAAAAAAAAAAAAAACAGyMgHsZtFiGRqKMqWZVrqRtRvcqyz2KsLFSRggijK56ktmbeHlBZCRnI0bzuZSmkGozkcWe8mbTm302MZGa6Yxm0jKRpJozkR0jKTxl5x6nzr7VLOxr2tG5rck7qfJR+FtSlttlfNHXfEu8q22gUKVObjCvX5amHjKUW8ff+h1XhPiyvaXFlpUqELihOviMnlzp823w+iX92Yt78PR09Hc9Puy/7f8Ab1PzI+r+zBTz/wDKrf8AyCvk4eiAA+h44AAAAAAAAAAAAAgAASQABD6kEsgNIIZIZBTuQ+hPch9A0o0VawXZVkaUZVlmVYWM5dSjLvqUkRqKSbSwZSNWZtb7EbjGRlI2mYSI1GUjOTLyMmRuPm61o1lrtirS+hKVJTU1yS5WmvR/VnA0vhXRtEqebZ2iVbGPNqSc5L5N9Pofdk8HHm9yO2O3OY+mXsnPv+oKZAR6IADu8kAAAAAAAAAAAAAQAAAAAESWCSWBTBDTLgLyxDLTWGUfUjcVfUqy0ijIqrKMsyrDUUkUZdmbI1FH1OQoqCwjjt7m8ZKpHK+ohkxr0udprCfcynaJx2k+b3OW0VY4T1V8aacW0+q2MJb/AFZya8lKrNro2caZl9Eef6l4jwtq13Qoae3OlJwpzqT2bTw3JLdfc+9w5rMte0SnfVKKpTcpQlGLysp9V7Hx+JuAY6vfO8sLiFtUqyzWhOLcX6yWOj9u/sfS4YvdJq6WrLS6jcLT4JRmsSe7+J/N5ZznPPd6e6dPlpl049/nz2faABp8L0UAHd5QAAAAAAAAAAAAAgAAAABIBAAZBDYVWfVGRdvLK9yNxSRUuyhFUZVlpIqw0zfUrys0S7kMi8sZRaM4TdOee3c5DOPUXcNTv2a1bmMNo/E/0OHVr1KiabwvRBpvoVdN+qI1JI40jiXdWdG2q1adGVacIuUaUGlKb9Fnuc2pFx2awdZ41qXtHhe7q2NSpTqU3GUpU3iShn4sMzfD6NOPrzmP3XPsbmrd2FC4rW07arUjzSozeXD2Zlb2NpYqatLWjQU3zS8uCjzP3Ov8Ealrup0K1bU03aKEY0Kk4csptdX7rHV+p2mSRPLrtwurO4c/14ZgkBzeigA7vKAAAAAAAAAAAAAEAAAAAoiGw+pADLKslkMiqsh9TRRRDSYXlk+pQvNcrKYb6IjUVkZs0kmuqM2Fgyk5KMXKTSilltvCSLs6R4oarPTuE5UKUnGpe1VQbX8mMy++EvqZt4nLt0+m7tuOufLrvEvirVVzO20CFPy4vDu6sebn94x6Y931OtUfEfielV5538K0c7wqUY8r+yTOqZIPmueVfs9f6f02vD0zCX896904S40teJqUqE6atr+nHmnRTzGS/mi/T1XY7FWjKVGcYS5ZuLUZejxsz87aPqVXSNYtL+i2pUaik/ePdfVZR6Fr/imqdedDQ7eFWEXj8TXTw/8A1jtt7v7HXHZ27vF6v9Kzm6TRO1/w7RwxpOqaRpcrXVdRjey5s03FP4F3XM93l+vQ+hNYbTPKrfxP16nWUq8LSvTzvB0uT7NM75oXE1lxJbSq2+adaGPNoTfxQ9/de5ZlL2j5+p6TqNduzZPP0+nIxmbSMJFfLFQQCK9GAB3eWAAAAAAAAAAAAAIAAAABUPqVLPqQFQO4I7kFiAwVFZRUsZIaLFWRVJb7M481iTRyJGFV/EStYs8nmXjGpfs7SZfwqvUT+fKj0xnRvFSyd1wa68VmVpXhV/0vMX/VGM++Neh+nZTDqsLfv/ns8QyRkjJGT5n7W1bJGSreOpm6noXhnlpk+rwzqstK4is7iEnyuoqdResJPDX9/ofDc2+rPocP2VTUtfsbWmsudaLftFPLf2TNSOW703Xl6vHD3yezaMZG03ltmMjq/HxQAEaejAA7vLAAAAAAAAAAAAAEAAAAAqGQWKgQR3JwQ+pFQnjYsUZMXnYCWVfUSml7mMpt+wJF5yUVucWTy2zSMHN7fVmnkxS9SNdo4rODqdlS1PS7qwrf9O4pSpN+mV1+j3PryoQl2a+Rw61N03v0fRixvDPi8zy/Ld5Qq2N3WtbiPLWozdOcfRp4ZxXUfbY9H8WuHHbX9PXbeH7m4xTuML8tRLZ/VL7r3PM8nz3Hiv2/Tb8d+qbJ8rOWSuSMnN0vSb/WbtW2n2069TvyraK9W+iXzDrlnMZzb2cNJykkk23skj2DgThOWiWsr+9hi/rxwoPrSh6fN9/Tp6m/CnANroMoXl7KF1qC3TS+Ck//AB9X7/Y7bJG5Hg9d1/uz29fj5v2xkYyN5owkV5kUABGno4AO7ywAAAAAAAAAAAAAIJAEAAKFSxUAVZYqwqrKv2LMr3IquCrjnZF2I/nQVaMeSOECxBWFWZ1IKpBxfcvIjsRY+HqGnUNVsq+n3dHzaNeLhOH916Ndcnkl14La5G/nC1vLKdpn4KtWbjLHvFJ7/I9ypxSc2lu5MlmbjL5fbo67bo5mu9q8s0jwW0+3xU1bUKl3Nf8Aaox8uH1f5n+h3CjpNvo9vG2tLWlb0F0jSjhP5+r+Z2FmNxFSoVE1lYbHpk8M7Or3bb/qZcvisykasykZajKRx5LdnIkYy7kdIz5QSCK//9k="/>
          <p:cNvSpPr>
            <a:spLocks noChangeAspect="1"/>
          </p:cNvSpPr>
          <p:nvPr/>
        </p:nvSpPr>
        <p:spPr>
          <a:xfrm>
            <a:off x="53579" y="177404"/>
            <a:ext cx="228600" cy="17025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pic>
        <p:nvPicPr>
          <p:cNvPr id="22" name="图片 21" descr="E:\素材\卡通\cf409e356a19e3a463f2c9e190cde6b8.pngcf409e356a19e3a463f2c9e190cde6b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632972" y="3556397"/>
            <a:ext cx="2726531" cy="1804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 descr="消防安全漫画-0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541" y="2241947"/>
            <a:ext cx="1563290" cy="111680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24"/>
          <p:cNvGrpSpPr/>
          <p:nvPr/>
        </p:nvGrpSpPr>
        <p:grpSpPr>
          <a:xfrm>
            <a:off x="2438400" y="565547"/>
            <a:ext cx="4267200" cy="536972"/>
            <a:chOff x="3106057" y="402383"/>
            <a:chExt cx="5689600" cy="715217"/>
          </a:xfrm>
        </p:grpSpPr>
        <p:sp>
          <p:nvSpPr>
            <p:cNvPr id="26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Copyright Notice"/>
            <p:cNvSpPr/>
            <p:nvPr/>
          </p:nvSpPr>
          <p:spPr bwMode="auto">
            <a:xfrm>
              <a:off x="3471182" y="556210"/>
              <a:ext cx="4735513" cy="43304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课堂小结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" name="组合 20"/>
          <p:cNvGrpSpPr/>
          <p:nvPr/>
        </p:nvGrpSpPr>
        <p:grpSpPr>
          <a:xfrm>
            <a:off x="1856185" y="801291"/>
            <a:ext cx="4636770" cy="1432560"/>
            <a:chOff x="100175" y="928461"/>
            <a:chExt cx="6183340" cy="1911286"/>
          </a:xfrm>
        </p:grpSpPr>
        <p:pic>
          <p:nvPicPr>
            <p:cNvPr id="28688" name="图片 12" descr="消防安全漫画-0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175" y="928461"/>
              <a:ext cx="6183340" cy="19112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89" name="Text Box 27"/>
            <p:cNvSpPr txBox="1"/>
            <p:nvPr/>
          </p:nvSpPr>
          <p:spPr>
            <a:xfrm>
              <a:off x="2509323" y="1547765"/>
              <a:ext cx="3543862" cy="7379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defTabSz="1500505">
                <a:spcBef>
                  <a:spcPct val="50000"/>
                </a:spcBef>
              </a:pPr>
              <a:r>
                <a: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消防老师的话</a:t>
              </a:r>
              <a:endParaRPr lang="zh-CN" altLang="en-US" sz="30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28690" name="图片 14" descr="消防图标-0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14689" y="1329747"/>
              <a:ext cx="912153" cy="102215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96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" y="500348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637735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144111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46839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4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960269" y="139304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5" name="AutoShape 4" descr="data:image/jpeg;base64,/9j/4AAQSkZJRgABAQAAAQABAAD/2wBDAAgGBgcGBQgHBwcJCQgKDBQNDAsLDBkSEw8UHRofHh0aHBwgJC4nICIsIxwcKDcpLDAxNDQ0Hyc5PTgyPC4zNDL/2wBDAQkJCQwLDBgNDRgyIRwhMjIyMjIyMjIyMjIyMjIyMjIyMjIyMjIyMjIyMjIyMjIyMjIyMjIyMjIyMjIyMjIyMjL/wAARCADcASEDASIAAhEBAxEB/8QAHAABAAMAAwEBAAAAAAAAAAAAAAECAwQGBwUI/8QAOhAAAgEDAgQEBAMGBQUAAAAAAAECAwQRBSEGEjFBBxNRYSJxgZEUMqEVI0JSscFTY4Ki8DNDYnKS/8QAGgEBAQEBAQEBAAAAAAAAAAAAAAECAwUEBv/EACoRAQEAAgEDBAEEAQUAAAAAAAABAgMRBCExEhNBUXEFImGRoSOBseHw/9oADAMBAAIRAxEAPwD38AAAAAAAAAAAAAAAEDBIAgEgCBhAAVccFWalGsPBFlUZV9DXl9SHTT7hrliysjSUGjORGoq+pRl2UYadX1vjOx0XiXTdGqwc6l5JRnOMseTzPEG1jfL+x9bVtTttH02vfXlRQo0o5eX1faK929jlytaFa4hVnQpSqw/LUlBOUfk+qJvNOtr61qW11QhWpTXxU6scxfzRniu/r1c49r/P8vj8P67b8R6LR1K2pzpxm5RlTnhuEovDW3/NzqfEHiVDQ+ILrTXpjqwt1yup5nK3Plytsfl3Xud7stMttOtY29ja0ragm2qdOPKsvqzpvG/ANPiatC7ta8LW+ilCcpxbjUiumcb5Xr9DOXPHZ9fTZdN719yftvj+P6fZ4A4ulxbpVxVq2sberbVfLahJuMk1lNZO2yaistpJd2eV3Ws0vCyhpWnWtj+KtqkZ1LitKXLKpPZPHZPp17YO3aVrc9f0a01KVvO3VeHOqMnnl3a+qeMp+hZl24cup6W+r3cJxhfDLjHjajwxp8KsLedetWcoUnj4FJLKcvbofJ4R4kvOKNDd9fqH4iFaVKThHlUsJNPH1/Q+7dW1C8oSoXNCnWpS6wqRUk/ozpPGl1dcLaRZ09BpQsbWdWXmyo018MtsLfpnf7GMrfNfT02rVnjNWGP77fNdzbWcZWcZx3MJ9WeMaBqOoajx9Y3LrTlc1rhOrJbZj/EsemE9j1nU7W/r3VlUsr5W1OlNuvBw5vNj6f1+5OeXbf03s5TG5fDlgz5Kv+P/ALEA+Z6CAD6XigAAAAAAAAAAAAAAAAAAEEgCBsGAAJwQBWSzsceXU5LOPUXxMlbxZsoy7KMjpFd8SSm4NppSXWL9dzi6LpctG0qlYyvbi9dNyfnXDTm8vOPksnJZaNRRi0+3QjVt44i7W51jSOKbPiDiHUdNtqFeP4GKc6lSPLzPm5WsdVv69TsE6sn02LUqUINzUIqckuaaisv5vuL3rWHpxxvqne+P4fJ1Cjw/rFxDTr78BdV7aXmq2qTi5QaXXlznp1T+pey1XSdWdSjYX1rcyo7TjRmm4du3b9D8765a3eka7e2125xuqdafNPO8st/Fn0aefqdl8JLO5uuMHeU+aNta0J+bJdHzLEY/ff8A0nOZ23jh7O79Mw16Ls9zmScz6/8AV7DVg6c3FnGr2tO8ozoVqEa1Ka5ZQlHmUl7o+tVoqrOLfRdfc6HxB4mWmi6vUsLSxd35EuWrPzOSKkuqjs849S5cTy+Hp8Nu6+nVOaaJw7w7YancX2kcs60XKjJKtzqk8/Ekuq9D70mz43BujaC3W4k06deU72U48teSSo5lmVNJdd+++2D793R8qey+F9vQzx2dt2fO2422/lxssAEZd9AB9LxQAAAAAAAAAABkAAAAAAAAEACUQAJAGQKvoceZtN7GM2St4s2UZdlGR0ijKMuyjI3FJHIg+aCfscdk06nJLD/KyLZzHweLOCdL4tpQd1z0LqmsU7mklzJfytP8y/ocK9qaZ4ZcI0/wVlOvB1VB5klKpNp5lOWPRenokdyOFq2l2ms6bWsL6l5lvVWJLOGn2afZpiz6ddW+/tw223CXw6bwz4kU+I+J4aXT02VGlOm5wqupmScVl8yxjHX9Dx7WYzo65qFOrnnjc1VLPrzs904O8P7HhOrc3Krzu7qtmMatSCjyU855UvV937HQ/ErgXVq/FMtQ0iwrXdC+SnNUY58uotnn0T2efdnPLG2d3sdF1PTa+pyx1dsbPn7n5ecyup+XGm6knCLbjHmeE31aR7FwDqF5qPBileSnPybmVKlUm8uUEk8Z74baOu8O+D2p3dWFbXKsbG3W7owkp1Ze220f1fsekytbXTrWjptlThSoWy5VTg88vz9++/qSY8d2uv6zVtk16+9555+mIGAHnu+gA+l4oAAAAAAAAAAAAAAAAMgjAEgABggkhgRkhyM5SKObJy3MVpSKMjmIyRqRDKMuyjI1FGUZdlJBuM5PBnJvJeSM5EbjShWxLkl0fR+hy4rMkj5cjn21dSgnJ/FjHzEZznzHJZnKUY9WjjXt6rWzr3M1Nwo05VJRgsyaSzsu7Oj8Lcfy4o4murCnZKlZxoebSm3+82aTUt8b57ehblJ2a19NnnhlnJ2nl2TimhqWoaDcW+jXTtbxuMoVFLlbSe8c9s+p0bgHh3W7G61S41alVozuJxX715c2suU/fr177npLZVmbjzeXfV1OWvVdUk4v9uB+z/8AN/2g5wJxGPcy+3YQAdnnAAAAAAAAAAAAAAAQBIIJAAgNgS2ZylsS5GcmRZFJPYoy0mUZHSKtjJOMkpIjSCrNCsijOSKY3NGUlJRI1ETisHFkbymmjCRK1GUikZuElJdi8jKRHSPoRmpxUo9GcGhpenWV1Wu7Wxt6NeqsVKlKmoymuuHgrSrulL1i+qOZzJ4cXnO6L5YvOPaPIbbxX1Gjf3M721pVrZ83lUaa5HTedsy3ysdT0fh3XKXEWiUdSo0pUlUcoypyeXGSeHv3R0XV/C+0lrt1qNzq1Kz0idTzHB7Si3u45fwpZ6Pf5HoGkUdPttKt6GlOk7KnHlpOlNSjjvv3eepjGX5el1mXS5YTLRjxf8fj8uaBkG3nOxAA6PiAAAAAAAAAAAAAAgkAQAABnJ7mhRxyFjNyKtmjiUkiNxRsq+hZocpGlckZLNFWAyGypPciqsxqRlJ4RuyuAsrizpSgs5yZs5cjFxSZOG5ftxZGcjlTSa3OLJYeCVuVkzpHiLrmpaXZWdtZVqlCFxKTqVabxLbHwp9uuTu8j5Wu6Nba9ps7O5TSb5oVI9YS7Nf83M5eOz6ul2Ya9uOWycyPE9R17U9RsaNpfXta4o0JOVNVJZab9+r9s9Ms7t4QXNVVNXhOo1aqNOXK3sptvp74X6HUNc4Q1rSblUpWlS4pSeKdahFzjL06dH7M9O4Q0B8P6HGhVS/FVn5lfHaXaP0X65MYyy8va67bqvT+nDjv9f27l+Lof4i/UHygb5eB7Ud+AB3eYAAAAAAAAAAAAAAAAAACAGyMgHsZtFiGRqKMqWZVrqRtRvcqyz2KsLFSRggijK56ktmbeHlBZCRnI0bzuZSmkGozkcWe8mbTm302MZGa6Yxm0jKRpJozkR0jKTxl5x6nzr7VLOxr2tG5rck7qfJR+FtSlttlfNHXfEu8q22gUKVObjCvX5amHjKUW8ff+h1XhPiyvaXFlpUqELihOviMnlzp823w+iX92Yt78PR09Hc9Puy/7f8Ab1PzI+r+zBTz/wDKrf8AyCvk4eiAA+h44AAAAAAAAAAAAAgAASQABD6kEsgNIIZIZBTuQ+hPch9A0o0VawXZVkaUZVlmVYWM5dSjLvqUkRqKSbSwZSNWZtb7EbjGRlI2mYSI1GUjOTLyMmRuPm61o1lrtirS+hKVJTU1yS5WmvR/VnA0vhXRtEqebZ2iVbGPNqSc5L5N9Pofdk8HHm9yO2O3OY+mXsnPv+oKZAR6IADu8kAAAAAAAAAAAAAQAAAAAESWCSWBTBDTLgLyxDLTWGUfUjcVfUqy0ijIqrKMsyrDUUkUZdmbI1FH1OQoqCwjjt7m8ZKpHK+ohkxr0udprCfcynaJx2k+b3OW0VY4T1V8aacW0+q2MJb/AFZya8lKrNro2caZl9Eef6l4jwtq13Qoae3OlJwpzqT2bTw3JLdfc+9w5rMte0SnfVKKpTcpQlGLysp9V7Hx+JuAY6vfO8sLiFtUqyzWhOLcX6yWOj9u/sfS4YvdJq6WrLS6jcLT4JRmsSe7+J/N5ZznPPd6e6dPlpl049/nz2faABp8L0UAHd5QAAAAAAAAAAAAAgAAAABIBAAZBDYVWfVGRdvLK9yNxSRUuyhFUZVlpIqw0zfUrys0S7kMi8sZRaM4TdOee3c5DOPUXcNTv2a1bmMNo/E/0OHVr1KiabwvRBpvoVdN+qI1JI40jiXdWdG2q1adGVacIuUaUGlKb9Fnuc2pFx2awdZ41qXtHhe7q2NSpTqU3GUpU3iShn4sMzfD6NOPrzmP3XPsbmrd2FC4rW07arUjzSozeXD2Zlb2NpYqatLWjQU3zS8uCjzP3Ov8Ealrup0K1bU03aKEY0Kk4csptdX7rHV+p2mSRPLrtwurO4c/14ZgkBzeigA7vKAAAAAAAAAAAAAEAAAAAoiGw+pADLKslkMiqsh9TRRRDSYXlk+pQvNcrKYb6IjUVkZs0kmuqM2Fgyk5KMXKTSilltvCSLs6R4oarPTuE5UKUnGpe1VQbX8mMy++EvqZt4nLt0+m7tuOufLrvEvirVVzO20CFPy4vDu6sebn94x6Y931OtUfEfielV5538K0c7wqUY8r+yTOqZIPmueVfs9f6f02vD0zCX896904S40teJqUqE6atr+nHmnRTzGS/mi/T1XY7FWjKVGcYS5ZuLUZejxsz87aPqVXSNYtL+i2pUaik/ePdfVZR6Fr/imqdedDQ7eFWEXj8TXTw/8A1jtt7v7HXHZ27vF6v9Kzm6TRO1/w7RwxpOqaRpcrXVdRjey5s03FP4F3XM93l+vQ+hNYbTPKrfxP16nWUq8LSvTzvB0uT7NM75oXE1lxJbSq2+adaGPNoTfxQ9/de5ZlL2j5+p6TqNduzZPP0+nIxmbSMJFfLFQQCK9GAB3eWAAAAAAAAAAAAAIAAAABUPqVLPqQFQO4I7kFiAwVFZRUsZIaLFWRVJb7M481iTRyJGFV/EStYs8nmXjGpfs7SZfwqvUT+fKj0xnRvFSyd1wa68VmVpXhV/0vMX/VGM++Neh+nZTDqsLfv/ns8QyRkjJGT5n7W1bJGSreOpm6noXhnlpk+rwzqstK4is7iEnyuoqdResJPDX9/ofDc2+rPocP2VTUtfsbWmsudaLftFPLf2TNSOW703Xl6vHD3yezaMZG03ltmMjq/HxQAEaejAA7vLAAAAAAAAAAAAAEAAAAAqGQWKgQR3JwQ+pFQnjYsUZMXnYCWVfUSml7mMpt+wJF5yUVucWTy2zSMHN7fVmnkxS9SNdo4rODqdlS1PS7qwrf9O4pSpN+mV1+j3PryoQl2a+Rw61N03v0fRixvDPi8zy/Ld5Qq2N3WtbiPLWozdOcfRp4ZxXUfbY9H8WuHHbX9PXbeH7m4xTuML8tRLZ/VL7r3PM8nz3Hiv2/Tb8d+qbJ8rOWSuSMnN0vSb/WbtW2n2069TvyraK9W+iXzDrlnMZzb2cNJykkk23skj2DgThOWiWsr+9hi/rxwoPrSh6fN9/Tp6m/CnANroMoXl7KF1qC3TS+Ck//AB9X7/Y7bJG5Hg9d1/uz29fj5v2xkYyN5owkV5kUABGno4AO7ywAAAAAAAAAAAAAIJAEAAKFSxUAVZYqwqrKv2LMr3IquCrjnZF2I/nQVaMeSOECxBWFWZ1IKpBxfcvIjsRY+HqGnUNVsq+n3dHzaNeLhOH916Ndcnkl14La5G/nC1vLKdpn4KtWbjLHvFJ7/I9ypxSc2lu5MlmbjL5fbo67bo5mu9q8s0jwW0+3xU1bUKl3Nf8Aaox8uH1f5n+h3CjpNvo9vG2tLWlb0F0jSjhP5+r+Z2FmNxFSoVE1lYbHpk8M7Or3bb/qZcvisykasykZajKRx5LdnIkYy7kdIz5QSCK//9k="/>
          <p:cNvSpPr>
            <a:spLocks noChangeAspect="1"/>
          </p:cNvSpPr>
          <p:nvPr/>
        </p:nvSpPr>
        <p:spPr>
          <a:xfrm>
            <a:off x="53579" y="177404"/>
            <a:ext cx="228600" cy="17025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sp>
        <p:nvSpPr>
          <p:cNvPr id="29706" name="AutoShape 6" descr="data:image/jpeg;base64,/9j/4AAQSkZJRgABAQAAAQABAAD/2wBDAAgGBgcGBQgHBwcJCQgKDBQNDAsLDBkSEw8UHRofHh0aHBwgJC4nICIsIxwcKDcpLDAxNDQ0Hyc5PTgyPC4zNDL/2wBDAQkJCQwLDBgNDRgyIRwhMjIyMjIyMjIyMjIyMjIyMjIyMjIyMjIyMjIyMjIyMjIyMjIyMjIyMjIyMjIyMjIyMjL/wAARCADcASEDASIAAhEBAxEB/8QAHAABAAMAAwEBAAAAAAAAAAAAAAECAwQGBwUI/8QAOhAAAgEDAgQEBAMGBQUAAAAAAAECAwQRBSEGEjFBBxNRYSJxgZEUMqEVI0JSscFTY4Ki8DNDYnKS/8QAGgEBAQEBAQEBAAAAAAAAAAAAAAECAwUEBv/EACoRAQEAAgEDBAEEAQUAAAAAAAABAgMRBCExEhNBUXEFImGRoSOBseHw/9oADAMBAAIRAxEAPwD38AAAAAAAAAAAAAAAEDBIAgEgCBhAAVccFWalGsPBFlUZV9DXl9SHTT7hrliysjSUGjORGoq+pRl2UYadX1vjOx0XiXTdGqwc6l5JRnOMseTzPEG1jfL+x9bVtTttH02vfXlRQo0o5eX1faK929jlytaFa4hVnQpSqw/LUlBOUfk+qJvNOtr61qW11QhWpTXxU6scxfzRniu/r1c49r/P8vj8P67b8R6LR1K2pzpxm5RlTnhuEovDW3/NzqfEHiVDQ+ILrTXpjqwt1yup5nK3Plytsfl3Xud7stMttOtY29ja0ragm2qdOPKsvqzpvG/ANPiatC7ta8LW+ilCcpxbjUiumcb5Xr9DOXPHZ9fTZdN719yftvj+P6fZ4A4ulxbpVxVq2sberbVfLahJuMk1lNZO2yaistpJd2eV3Ws0vCyhpWnWtj+KtqkZ1LitKXLKpPZPHZPp17YO3aVrc9f0a01KVvO3VeHOqMnnl3a+qeMp+hZl24cup6W+r3cJxhfDLjHjajwxp8KsLedetWcoUnj4FJLKcvbofJ4R4kvOKNDd9fqH4iFaVKThHlUsJNPH1/Q+7dW1C8oSoXNCnWpS6wqRUk/ozpPGl1dcLaRZ09BpQsbWdWXmyo018MtsLfpnf7GMrfNfT02rVnjNWGP77fNdzbWcZWcZx3MJ9WeMaBqOoajx9Y3LrTlc1rhOrJbZj/EsemE9j1nU7W/r3VlUsr5W1OlNuvBw5vNj6f1+5OeXbf03s5TG5fDlgz5Kv+P/ALEA+Z6CAD6XigAAAAAAAAAAAAAAAAAAEEgCBsGAAJwQBWSzsceXU5LOPUXxMlbxZsoy7KMjpFd8SSm4NppSXWL9dzi6LpctG0qlYyvbi9dNyfnXDTm8vOPksnJZaNRRi0+3QjVt44i7W51jSOKbPiDiHUdNtqFeP4GKc6lSPLzPm5WsdVv69TsE6sn02LUqUINzUIqckuaaisv5vuL3rWHpxxvqne+P4fJ1Cjw/rFxDTr78BdV7aXmq2qTi5QaXXlznp1T+pey1XSdWdSjYX1rcyo7TjRmm4du3b9D8765a3eka7e2125xuqdafNPO8st/Fn0aefqdl8JLO5uuMHeU+aNta0J+bJdHzLEY/ff8A0nOZ23jh7O79Mw16Ls9zmScz6/8AV7DVg6c3FnGr2tO8ozoVqEa1Ka5ZQlHmUl7o+tVoqrOLfRdfc6HxB4mWmi6vUsLSxd35EuWrPzOSKkuqjs849S5cTy+Hp8Nu6+nVOaaJw7w7YancX2kcs60XKjJKtzqk8/Ekuq9D70mz43BujaC3W4k06deU72U48teSSo5lmVNJdd+++2D793R8qey+F9vQzx2dt2fO2422/lxssAEZd9AB9LxQAAAAAAAAAABkAAAAAAAAEACUQAJAGQKvoceZtN7GM2St4s2UZdlGR0ijKMuyjI3FJHIg+aCfscdk06nJLD/KyLZzHweLOCdL4tpQd1z0LqmsU7mklzJfytP8y/ocK9qaZ4ZcI0/wVlOvB1VB5klKpNp5lOWPRenokdyOFq2l2ms6bWsL6l5lvVWJLOGn2afZpiz6ddW+/tw223CXw6bwz4kU+I+J4aXT02VGlOm5wqupmScVl8yxjHX9Dx7WYzo65qFOrnnjc1VLPrzs904O8P7HhOrc3Krzu7qtmMatSCjyU855UvV937HQ/ErgXVq/FMtQ0iwrXdC+SnNUY58uotnn0T2efdnPLG2d3sdF1PTa+pyx1dsbPn7n5ecyup+XGm6knCLbjHmeE31aR7FwDqF5qPBileSnPybmVKlUm8uUEk8Z74baOu8O+D2p3dWFbXKsbG3W7owkp1Ze220f1fsekytbXTrWjptlThSoWy5VTg88vz9++/qSY8d2uv6zVtk16+9555+mIGAHnu+gA+l4oAAAAAAAAAAAAAAAAMgjAEgABggkhgRkhyM5SKObJy3MVpSKMjmIyRqRDKMuyjI1FGUZdlJBuM5PBnJvJeSM5EbjShWxLkl0fR+hy4rMkj5cjn21dSgnJ/FjHzEZznzHJZnKUY9WjjXt6rWzr3M1Nwo05VJRgsyaSzsu7Oj8Lcfy4o4murCnZKlZxoebSm3+82aTUt8b57ehblJ2a19NnnhlnJ2nl2TimhqWoaDcW+jXTtbxuMoVFLlbSe8c9s+p0bgHh3W7G61S41alVozuJxX715c2suU/fr177npLZVmbjzeXfV1OWvVdUk4v9uB+z/8AN/2g5wJxGPcy+3YQAdnnAAAAAAAAAAAAAAAQBIIJAAgNgS2ZylsS5GcmRZFJPYoy0mUZHSKtjJOMkpIjSCrNCsijOSKY3NGUlJRI1ETisHFkbymmjCRK1GUikZuElJdi8jKRHSPoRmpxUo9GcGhpenWV1Wu7Wxt6NeqsVKlKmoymuuHgrSrulL1i+qOZzJ4cXnO6L5YvOPaPIbbxX1Gjf3M721pVrZ83lUaa5HTedsy3ysdT0fh3XKXEWiUdSo0pUlUcoypyeXGSeHv3R0XV/C+0lrt1qNzq1Kz0idTzHB7Si3u45fwpZ6Pf5HoGkUdPttKt6GlOk7KnHlpOlNSjjvv3eepjGX5el1mXS5YTLRjxf8fj8uaBkG3nOxAA6PiAAAAAAAAAAAAAAgkAQAABnJ7mhRxyFjNyKtmjiUkiNxRsq+hZocpGlckZLNFWAyGypPciqsxqRlJ4RuyuAsrizpSgs5yZs5cjFxSZOG5ftxZGcjlTSa3OLJYeCVuVkzpHiLrmpaXZWdtZVqlCFxKTqVabxLbHwp9uuTu8j5Wu6Nba9ps7O5TSb5oVI9YS7Nf83M5eOz6ul2Ya9uOWycyPE9R17U9RsaNpfXta4o0JOVNVJZab9+r9s9Ms7t4QXNVVNXhOo1aqNOXK3sptvp74X6HUNc4Q1rSblUpWlS4pSeKdahFzjL06dH7M9O4Q0B8P6HGhVS/FVn5lfHaXaP0X65MYyy8va67bqvT+nDjv9f27l+Lof4i/UHygb5eB7Ud+AB3eYAAAAAAAAAAAAAAAAAACAGyMgHsZtFiGRqKMqWZVrqRtRvcqyz2KsLFSRggijK56ktmbeHlBZCRnI0bzuZSmkGozkcWe8mbTm302MZGa6Yxm0jKRpJozkR0jKTxl5x6nzr7VLOxr2tG5rck7qfJR+FtSlttlfNHXfEu8q22gUKVObjCvX5amHjKUW8ff+h1XhPiyvaXFlpUqELihOviMnlzp823w+iX92Yt78PR09Hc9Puy/7f8Ab1PzI+r+zBTz/wDKrf8AyCvk4eiAA+h44AAAAAAAAAAAAAgAASQABD6kEsgNIIZIZBTuQ+hPch9A0o0VawXZVkaUZVlmVYWM5dSjLvqUkRqKSbSwZSNWZtb7EbjGRlI2mYSI1GUjOTLyMmRuPm61o1lrtirS+hKVJTU1yS5WmvR/VnA0vhXRtEqebZ2iVbGPNqSc5L5N9Pofdk8HHm9yO2O3OY+mXsnPv+oKZAR6IADu8kAAAAAAAAAAAAAQAAAAAESWCSWBTBDTLgLyxDLTWGUfUjcVfUqy0ijIqrKMsyrDUUkUZdmbI1FH1OQoqCwjjt7m8ZKpHK+ohkxr0udprCfcynaJx2k+b3OW0VY4T1V8aacW0+q2MJb/AFZya8lKrNro2caZl9Eef6l4jwtq13Qoae3OlJwpzqT2bTw3JLdfc+9w5rMte0SnfVKKpTcpQlGLysp9V7Hx+JuAY6vfO8sLiFtUqyzWhOLcX6yWOj9u/sfS4YvdJq6WrLS6jcLT4JRmsSe7+J/N5ZznPPd6e6dPlpl049/nz2faABp8L0UAHd5QAAAAAAAAAAAAAgAAAABIBAAZBDYVWfVGRdvLK9yNxSRUuyhFUZVlpIqw0zfUrys0S7kMi8sZRaM4TdOee3c5DOPUXcNTv2a1bmMNo/E/0OHVr1KiabwvRBpvoVdN+qI1JI40jiXdWdG2q1adGVacIuUaUGlKb9Fnuc2pFx2awdZ41qXtHhe7q2NSpTqU3GUpU3iShn4sMzfD6NOPrzmP3XPsbmrd2FC4rW07arUjzSozeXD2Zlb2NpYqatLWjQU3zS8uCjzP3Ov8Ealrup0K1bU03aKEY0Kk4csptdX7rHV+p2mSRPLrtwurO4c/14ZgkBzeigA7vKAAAAAAAAAAAAAEAAAAAoiGw+pADLKslkMiqsh9TRRRDSYXlk+pQvNcrKYb6IjUVkZs0kmuqM2Fgyk5KMXKTSilltvCSLs6R4oarPTuE5UKUnGpe1VQbX8mMy++EvqZt4nLt0+m7tuOufLrvEvirVVzO20CFPy4vDu6sebn94x6Y931OtUfEfielV5538K0c7wqUY8r+yTOqZIPmueVfs9f6f02vD0zCX896904S40teJqUqE6atr+nHmnRTzGS/mi/T1XY7FWjKVGcYS5ZuLUZejxsz87aPqVXSNYtL+i2pUaik/ePdfVZR6Fr/imqdedDQ7eFWEXj8TXTw/8A1jtt7v7HXHZ27vF6v9Kzm6TRO1/w7RwxpOqaRpcrXVdRjey5s03FP4F3XM93l+vQ+hNYbTPKrfxP16nWUq8LSvTzvB0uT7NM75oXE1lxJbSq2+adaGPNoTfxQ9/de5ZlL2j5+p6TqNduzZPP0+nIxmbSMJFfLFQQCK9GAB3eWAAAAAAAAAAAAAIAAAABUPqVLPqQFQO4I7kFiAwVFZRUsZIaLFWRVJb7M481iTRyJGFV/EStYs8nmXjGpfs7SZfwqvUT+fKj0xnRvFSyd1wa68VmVpXhV/0vMX/VGM++Neh+nZTDqsLfv/ns8QyRkjJGT5n7W1bJGSreOpm6noXhnlpk+rwzqstK4is7iEnyuoqdResJPDX9/ofDc2+rPocP2VTUtfsbWmsudaLftFPLf2TNSOW703Xl6vHD3yezaMZG03ltmMjq/HxQAEaejAA7vLAAAAAAAAAAAAAEAAAAAqGQWKgQR3JwQ+pFQnjYsUZMXnYCWVfUSml7mMpt+wJF5yUVucWTy2zSMHN7fVmnkxS9SNdo4rODqdlS1PS7qwrf9O4pSpN+mV1+j3PryoQl2a+Rw61N03v0fRixvDPi8zy/Ld5Qq2N3WtbiPLWozdOcfRp4ZxXUfbY9H8WuHHbX9PXbeH7m4xTuML8tRLZ/VL7r3PM8nz3Hiv2/Tb8d+qbJ8rOWSuSMnN0vSb/WbtW2n2069TvyraK9W+iXzDrlnMZzb2cNJykkk23skj2DgThOWiWsr+9hi/rxwoPrSh6fN9/Tp6m/CnANroMoXl7KF1qC3TS+Ck//AB9X7/Y7bJG5Hg9d1/uz29fj5v2xkYyN5owkV5kUABGno4AO7ywAAAAAAAAAAAAAIJAEAAKFSxUAVZYqwqrKv2LMr3IquCrjnZF2I/nQVaMeSOECxBWFWZ1IKpBxfcvIjsRY+HqGnUNVsq+n3dHzaNeLhOH916Ndcnkl14La5G/nC1vLKdpn4KtWbjLHvFJ7/I9ypxSc2lu5MlmbjL5fbo67bo5mu9q8s0jwW0+3xU1bUKl3Nf8Aaox8uH1f5n+h3CjpNvo9vG2tLWlb0F0jSjhP5+r+Z2FmNxFSoVE1lYbHpk8M7Or3bb/qZcvisykasykZajKRx5LdnIkYy7kdIz5QSCK//9k="/>
          <p:cNvSpPr>
            <a:spLocks noChangeAspect="1"/>
          </p:cNvSpPr>
          <p:nvPr/>
        </p:nvSpPr>
        <p:spPr>
          <a:xfrm>
            <a:off x="53579" y="177404"/>
            <a:ext cx="228600" cy="17025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pic>
        <p:nvPicPr>
          <p:cNvPr id="24" name="图片 23" descr="消防安全漫画-0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41" y="2241947"/>
            <a:ext cx="1563290" cy="111680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24"/>
          <p:cNvGrpSpPr/>
          <p:nvPr/>
        </p:nvGrpSpPr>
        <p:grpSpPr>
          <a:xfrm>
            <a:off x="2438400" y="565547"/>
            <a:ext cx="4267200" cy="536972"/>
            <a:chOff x="3106057" y="402383"/>
            <a:chExt cx="5689600" cy="715217"/>
          </a:xfrm>
        </p:grpSpPr>
        <p:sp>
          <p:nvSpPr>
            <p:cNvPr id="26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Copyright Notice"/>
            <p:cNvSpPr/>
            <p:nvPr/>
          </p:nvSpPr>
          <p:spPr bwMode="auto">
            <a:xfrm>
              <a:off x="3471182" y="556210"/>
              <a:ext cx="4735513" cy="43304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八、家庭作业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1900238" y="1601391"/>
            <a:ext cx="5936456" cy="24276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" name="图片 29" descr="fe21b85a3d5618d4b14ea947350a623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9549" y="3358674"/>
            <a:ext cx="2591991" cy="259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椭圆 2"/>
          <p:cNvSpPr/>
          <p:nvPr/>
        </p:nvSpPr>
        <p:spPr>
          <a:xfrm>
            <a:off x="1830070" y="1567180"/>
            <a:ext cx="6076950" cy="2581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内容占位符 2"/>
          <p:cNvSpPr txBox="1"/>
          <p:nvPr/>
        </p:nvSpPr>
        <p:spPr>
          <a:xfrm>
            <a:off x="2438639" y="1936591"/>
            <a:ext cx="5351859" cy="1840706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>
              <a:lnSpc>
                <a:spcPts val="4200"/>
              </a:lnSpc>
            </a:pPr>
            <a:r>
              <a:rPr lang="zh-CN" altLang="en-US" sz="27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请你在家里、教室考察逃生路线，并制作逃生路线图和逃生路标。</a:t>
            </a:r>
            <a:endParaRPr lang="zh-CN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zh-CN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" y="4174808"/>
            <a:ext cx="9141619" cy="157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2" descr="E:\丫头\png\小人\卡通类素材\yu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544" y="1301354"/>
            <a:ext cx="1269206" cy="53220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15"/>
          <p:cNvGrpSpPr/>
          <p:nvPr/>
        </p:nvGrpSpPr>
        <p:grpSpPr>
          <a:xfrm>
            <a:off x="7736681" y="1932385"/>
            <a:ext cx="463154" cy="619125"/>
            <a:chOff x="-2033679" y="889419"/>
            <a:chExt cx="463503" cy="619473"/>
          </a:xfrm>
        </p:grpSpPr>
        <p:pic>
          <p:nvPicPr>
            <p:cNvPr id="30751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52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5" name="组合 18"/>
          <p:cNvGrpSpPr/>
          <p:nvPr/>
        </p:nvGrpSpPr>
        <p:grpSpPr>
          <a:xfrm>
            <a:off x="6792516" y="802481"/>
            <a:ext cx="463153" cy="619125"/>
            <a:chOff x="-2033679" y="889419"/>
            <a:chExt cx="463503" cy="619473"/>
          </a:xfrm>
        </p:grpSpPr>
        <p:pic>
          <p:nvPicPr>
            <p:cNvPr id="30749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50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36263">
            <a:off x="409575" y="359569"/>
            <a:ext cx="1537097" cy="1425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2" descr="E:\丫头\png\小人\卡通类素材\yunf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022" y="497681"/>
            <a:ext cx="1347788" cy="5655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 descr="E:\素材\卡通\包图网_13447消防安全防火宣传展板设计\3.png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0000">
            <a:off x="4862513" y="3642122"/>
            <a:ext cx="1593056" cy="127992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21"/>
          <p:cNvGrpSpPr/>
          <p:nvPr/>
        </p:nvGrpSpPr>
        <p:grpSpPr>
          <a:xfrm>
            <a:off x="4574381" y="969169"/>
            <a:ext cx="463154" cy="619125"/>
            <a:chOff x="-2033679" y="889419"/>
            <a:chExt cx="463503" cy="619473"/>
          </a:xfrm>
        </p:grpSpPr>
        <p:pic>
          <p:nvPicPr>
            <p:cNvPr id="30747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48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" name="图片 11" descr="e5eb48d8b95a62d4e616bb0fece8e7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02406" y="2802731"/>
            <a:ext cx="2682479" cy="22907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组合 28"/>
          <p:cNvGrpSpPr/>
          <p:nvPr/>
        </p:nvGrpSpPr>
        <p:grpSpPr>
          <a:xfrm>
            <a:off x="460772" y="2140744"/>
            <a:ext cx="463153" cy="620316"/>
            <a:chOff x="-2033679" y="889419"/>
            <a:chExt cx="463503" cy="619473"/>
          </a:xfrm>
        </p:grpSpPr>
        <p:pic>
          <p:nvPicPr>
            <p:cNvPr id="30745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46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8" name="组合 31"/>
          <p:cNvGrpSpPr/>
          <p:nvPr/>
        </p:nvGrpSpPr>
        <p:grpSpPr>
          <a:xfrm>
            <a:off x="1529954" y="1763316"/>
            <a:ext cx="463153" cy="619125"/>
            <a:chOff x="-2033679" y="889419"/>
            <a:chExt cx="463503" cy="619473"/>
          </a:xfrm>
        </p:grpSpPr>
        <p:pic>
          <p:nvPicPr>
            <p:cNvPr id="30743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44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34"/>
          <p:cNvGrpSpPr/>
          <p:nvPr/>
        </p:nvGrpSpPr>
        <p:grpSpPr>
          <a:xfrm>
            <a:off x="1599010" y="2802731"/>
            <a:ext cx="464344" cy="620316"/>
            <a:chOff x="-2033679" y="889419"/>
            <a:chExt cx="463503" cy="619473"/>
          </a:xfrm>
        </p:grpSpPr>
        <p:pic>
          <p:nvPicPr>
            <p:cNvPr id="30741" name="Picture 10" descr="E:\丫头\png\小人\卡通类素材\ry.png"/>
            <p:cNvPicPr>
              <a:picLocks noChangeAspect="1"/>
            </p:cNvPicPr>
            <p:nvPr/>
          </p:nvPicPr>
          <p:blipFill>
            <a:blip r:embed="rId4"/>
            <a:srcRect b="41008"/>
            <a:stretch>
              <a:fillRect/>
            </a:stretch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742" name="Picture 10" descr="E:\丫头\png\小人\卡通类素材\ry.png"/>
            <p:cNvPicPr>
              <a:picLocks noChangeAspect="1"/>
            </p:cNvPicPr>
            <p:nvPr/>
          </p:nvPicPr>
          <p:blipFill>
            <a:blip r:embed="rId5"/>
            <a:srcRect t="58992"/>
            <a:stretch>
              <a:fillRect/>
            </a:stretch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" name="图片 1">
            <a:hlinkClick r:id="" action="ppaction://media"/>
          </p:cNvPr>
          <p:cNvPicPr>
            <a:picLocks noRot="1" noChangeAspect="1"/>
          </p:cNvPicPr>
          <p:nvPr>
            <a:videoFile r:link="rId10"/>
          </p:nvPr>
        </p:nvPicPr>
        <p:blipFill>
          <a:blip r:embed="rId11"/>
          <a:stretch>
            <a:fillRect/>
          </a:stretch>
        </p:blipFill>
        <p:spPr>
          <a:xfrm>
            <a:off x="-501253" y="428625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E:\素材\卡通\009fec256e8e7159fc45dabef97c122d.png009fec256e8e7159fc45dabef97c122d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791200" y="2169319"/>
            <a:ext cx="2553891" cy="2555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图片 13" descr="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32918">
            <a:off x="6772275" y="3208735"/>
            <a:ext cx="2594372" cy="19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32" descr="E:\素材\科技\包图网_10893卡通网络安全宣传海报\5.png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475310" y="1133475"/>
            <a:ext cx="4780360" cy="2001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49"/>
          <p:cNvSpPr txBox="1"/>
          <p:nvPr/>
        </p:nvSpPr>
        <p:spPr>
          <a:xfrm>
            <a:off x="3377803" y="2997994"/>
            <a:ext cx="2468880" cy="4375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250" dirty="0">
                <a:solidFill>
                  <a:srgbClr val="620F3B"/>
                </a:solidFill>
                <a:latin typeface="方正大标宋简体" panose="02010601030101010101" charset="-122"/>
                <a:ea typeface="方正大标宋简体" panose="02010601030101010101" charset="-122"/>
              </a:rPr>
              <a:t>小学消防安全教育</a:t>
            </a:r>
            <a:endParaRPr lang="zh-CN" altLang="en-US" sz="2250" dirty="0">
              <a:solidFill>
                <a:srgbClr val="620F3B"/>
              </a:solidFill>
              <a:latin typeface="方正大标宋简体" panose="02010601030101010101" charset="-122"/>
              <a:ea typeface="方正大标宋简体" panose="02010601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0" y="3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1596390" y="1614170"/>
            <a:ext cx="6048375" cy="2409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31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" y="499205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-156606" y="1319848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07362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6924040" y="701516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6916341" y="-113506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6557249" y="154464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d6cc56ac75d1c6f5a3534dbe8d578e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0844" y="3459956"/>
            <a:ext cx="2393156" cy="153233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20"/>
          <p:cNvGrpSpPr/>
          <p:nvPr/>
        </p:nvGrpSpPr>
        <p:grpSpPr>
          <a:xfrm>
            <a:off x="1863805" y="519351"/>
            <a:ext cx="3986213" cy="1432322"/>
            <a:chOff x="100175" y="928461"/>
            <a:chExt cx="5315793" cy="1910968"/>
          </a:xfrm>
        </p:grpSpPr>
        <p:pic>
          <p:nvPicPr>
            <p:cNvPr id="13326" name="图片 12" descr="消防安全漫画-0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175" y="928461"/>
              <a:ext cx="5315793" cy="191096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27" name="Text Box 27"/>
            <p:cNvSpPr txBox="1"/>
            <p:nvPr/>
          </p:nvSpPr>
          <p:spPr>
            <a:xfrm>
              <a:off x="2509651" y="1547444"/>
              <a:ext cx="2803158" cy="737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defTabSz="1500505">
                <a:spcBef>
                  <a:spcPct val="50000"/>
                </a:spcBef>
              </a:pPr>
              <a:r>
                <a:rPr lang="zh-CN" altLang="en-US" sz="3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猜一猜</a:t>
              </a:r>
              <a:endParaRPr lang="zh-CN" altLang="en-US" sz="3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3328" name="图片 14" descr="消防图标-01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7908" y="1350080"/>
              <a:ext cx="912153" cy="10221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0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4930" y="3879850"/>
            <a:ext cx="3188335" cy="18719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03065" y="3977640"/>
            <a:ext cx="10375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rgbClr val="FF0000"/>
                </a:solidFill>
              </a:rPr>
              <a:t>火</a:t>
            </a:r>
            <a:endParaRPr lang="zh-CN" altLang="en-US" sz="6000">
              <a:solidFill>
                <a:srgbClr val="FF0000"/>
              </a:solidFill>
            </a:endParaRPr>
          </a:p>
        </p:txBody>
      </p:sp>
      <p:sp>
        <p:nvSpPr>
          <p:cNvPr id="18" name="内容占位符 2"/>
          <p:cNvSpPr txBox="1"/>
          <p:nvPr/>
        </p:nvSpPr>
        <p:spPr>
          <a:xfrm>
            <a:off x="1596549" y="2206943"/>
            <a:ext cx="6454379" cy="1672829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zh-CN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红彤彤，一大蓬，见风它就逞凶狂，</a:t>
            </a:r>
            <a:endParaRPr lang="en-US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zh-CN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无嘴能吃天下物，单怕雨水不怕风。</a:t>
            </a:r>
            <a:endParaRPr lang="en-US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CN" altLang="zh-CN" sz="27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（打一自然现象）</a:t>
            </a:r>
            <a:endParaRPr lang="zh-CN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zh-CN" altLang="zh-CN" sz="27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" grpId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" y="496538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: 圆角 1"/>
          <p:cNvSpPr/>
          <p:nvPr/>
        </p:nvSpPr>
        <p:spPr bwMode="auto">
          <a:xfrm>
            <a:off x="2084070" y="513080"/>
            <a:ext cx="4975860" cy="758825"/>
          </a:xfrm>
          <a:prstGeom prst="ellipseRibbon">
            <a:avLst/>
          </a:prstGeom>
          <a:solidFill>
            <a:srgbClr val="6DC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340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-251221" y="-239712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3110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3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6642021" y="-91281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301854" y="150019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"/>
          <p:cNvSpPr txBox="1"/>
          <p:nvPr/>
        </p:nvSpPr>
        <p:spPr>
          <a:xfrm>
            <a:off x="1510824" y="1639411"/>
            <a:ext cx="6329363" cy="20300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亲爱的同学们：</a:t>
            </a:r>
            <a:endParaRPr lang="en-US" altLang="zh-CN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100" b="1" dirty="0">
                <a:latin typeface="楷体" panose="02010609060101010101" pitchFamily="49" charset="-122"/>
                <a:ea typeface="楷体" panose="02010609060101010101" pitchFamily="49" charset="-122"/>
              </a:rPr>
              <a:t>火是人类的朋友，它带给我们光明，推动着人类社会走向文明。但是，火一旦失去控制就会造成灾难。它能烧掉茂密的森林，广阔的草原，高大的楼房，甚至夺取人们宝贵的生命。古往今来，多少无情的火灾不胜枚举。     </a:t>
            </a:r>
            <a:endParaRPr lang="zh-CN" altLang="en-US" sz="21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 descr="d6cc56ac75d1c6f5a3534dbe8d578e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4644" y="3433286"/>
            <a:ext cx="2393156" cy="1532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Copyright Notice"/>
          <p:cNvSpPr/>
          <p:nvPr/>
        </p:nvSpPr>
        <p:spPr bwMode="auto">
          <a:xfrm>
            <a:off x="3342005" y="815340"/>
            <a:ext cx="2517140" cy="32512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4000" tIns="24300" rIns="54000" bIns="2430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你们知道火灾的危害吗？</a:t>
            </a:r>
            <a:endParaRPr kumimoji="0" lang="zh-CN" altLang="en-US" b="1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0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43865" y="3766820"/>
            <a:ext cx="3188335" cy="1871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185670" y="428625"/>
            <a:ext cx="4772660" cy="780510"/>
            <a:chOff x="3106057" y="402383"/>
            <a:chExt cx="5689600" cy="763161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4426857" y="576945"/>
              <a:ext cx="3048000" cy="588599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我们该如何预防火灾的发生呢？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5364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5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126331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6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80" y="428387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7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8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9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362179" y="62389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3"/>
          <p:cNvGrpSpPr/>
          <p:nvPr/>
        </p:nvGrpSpPr>
        <p:grpSpPr>
          <a:xfrm>
            <a:off x="801291" y="1857375"/>
            <a:ext cx="2719388" cy="2595563"/>
            <a:chOff x="1068530" y="2096085"/>
            <a:chExt cx="3625376" cy="3460652"/>
          </a:xfrm>
        </p:grpSpPr>
        <p:pic>
          <p:nvPicPr>
            <p:cNvPr id="15390" name="图片 15" descr="消防安全漫画-0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8530" y="2096085"/>
              <a:ext cx="3625376" cy="3460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91" name="矩形 23"/>
            <p:cNvSpPr/>
            <p:nvPr/>
          </p:nvSpPr>
          <p:spPr>
            <a:xfrm>
              <a:off x="1667045" y="2713287"/>
              <a:ext cx="2604006" cy="21987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①不玩打火机、火柴等容易引发火灾的物品；</a:t>
              </a:r>
              <a:endParaRPr lang="zh-CN" altLang="en-US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②不独自燃放烟花爆竹；</a:t>
              </a:r>
              <a:endParaRPr lang="zh-CN" altLang="en-US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③不随意触碰燃气灶具开关、电源开关。</a:t>
              </a:r>
              <a:endParaRPr lang="zh-CN" altLang="en-US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" name="组合 32"/>
          <p:cNvGrpSpPr/>
          <p:nvPr/>
        </p:nvGrpSpPr>
        <p:grpSpPr>
          <a:xfrm>
            <a:off x="686991" y="1288256"/>
            <a:ext cx="2678906" cy="963216"/>
            <a:chOff x="916195" y="1336429"/>
            <a:chExt cx="3571389" cy="1283874"/>
          </a:xfrm>
        </p:grpSpPr>
        <p:pic>
          <p:nvPicPr>
            <p:cNvPr id="15387" name="图片 13" descr="消防安全漫画-0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6195" y="1336429"/>
              <a:ext cx="3571389" cy="12838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8" name="矩形 22"/>
            <p:cNvSpPr/>
            <p:nvPr/>
          </p:nvSpPr>
          <p:spPr>
            <a:xfrm>
              <a:off x="2514239" y="1753156"/>
              <a:ext cx="1469613" cy="4909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zh-CN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家庭防火</a:t>
              </a:r>
              <a:endParaRPr lang="zh-CN" altLang="zh-CN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5389" name="矩形 24"/>
            <p:cNvSpPr/>
            <p:nvPr/>
          </p:nvSpPr>
          <p:spPr>
            <a:xfrm>
              <a:off x="1705173" y="1654684"/>
              <a:ext cx="497772" cy="675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7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  <a:endParaRPr lang="zh-CN" altLang="en-US" sz="27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6" name="组合 34"/>
          <p:cNvGrpSpPr/>
          <p:nvPr/>
        </p:nvGrpSpPr>
        <p:grpSpPr>
          <a:xfrm>
            <a:off x="3050381" y="1277541"/>
            <a:ext cx="2678906" cy="963215"/>
            <a:chOff x="4067358" y="1322361"/>
            <a:chExt cx="3571389" cy="1283874"/>
          </a:xfrm>
        </p:grpSpPr>
        <p:pic>
          <p:nvPicPr>
            <p:cNvPr id="15384" name="图片 18" descr="消防安全漫画-0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67358" y="1322361"/>
              <a:ext cx="3571389" cy="12838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5" name="矩形 25"/>
            <p:cNvSpPr/>
            <p:nvPr/>
          </p:nvSpPr>
          <p:spPr>
            <a:xfrm>
              <a:off x="4870403" y="1640616"/>
              <a:ext cx="497772" cy="67542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7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endParaRPr lang="zh-CN" altLang="en-US" sz="27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86" name="矩形 27"/>
            <p:cNvSpPr/>
            <p:nvPr/>
          </p:nvSpPr>
          <p:spPr>
            <a:xfrm>
              <a:off x="5679474" y="1753156"/>
              <a:ext cx="1469613" cy="4909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zh-CN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校园防火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" name="组合 36"/>
          <p:cNvGrpSpPr/>
          <p:nvPr/>
        </p:nvGrpSpPr>
        <p:grpSpPr>
          <a:xfrm>
            <a:off x="5392341" y="1288256"/>
            <a:ext cx="2678906" cy="963216"/>
            <a:chOff x="7190386" y="1336428"/>
            <a:chExt cx="3571389" cy="1283874"/>
          </a:xfrm>
        </p:grpSpPr>
        <p:pic>
          <p:nvPicPr>
            <p:cNvPr id="15381" name="图片 20" descr="消防安全漫画-09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90386" y="1336428"/>
              <a:ext cx="3571389" cy="128387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2" name="矩形 26"/>
            <p:cNvSpPr/>
            <p:nvPr/>
          </p:nvSpPr>
          <p:spPr>
            <a:xfrm>
              <a:off x="7993429" y="1640616"/>
              <a:ext cx="497772" cy="6754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en-US" altLang="zh-CN" sz="27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zh-CN" altLang="en-US" sz="27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83" name="矩形 28"/>
            <p:cNvSpPr/>
            <p:nvPr/>
          </p:nvSpPr>
          <p:spPr>
            <a:xfrm>
              <a:off x="8802501" y="1753156"/>
              <a:ext cx="1469613" cy="4909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r>
                <a:rPr lang="zh-CN" altLang="zh-CN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山林防火</a:t>
              </a:r>
              <a:endParaRPr lang="zh-CN" altLang="en-US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8" name="组合 35"/>
          <p:cNvGrpSpPr/>
          <p:nvPr/>
        </p:nvGrpSpPr>
        <p:grpSpPr>
          <a:xfrm>
            <a:off x="3164681" y="1847850"/>
            <a:ext cx="2719388" cy="2594372"/>
            <a:chOff x="4219693" y="2082017"/>
            <a:chExt cx="3625376" cy="3460652"/>
          </a:xfrm>
        </p:grpSpPr>
        <p:pic>
          <p:nvPicPr>
            <p:cNvPr id="15379" name="图片 19" descr="消防安全漫画-0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19693" y="2082017"/>
              <a:ext cx="3625376" cy="3460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80" name="矩形 29"/>
            <p:cNvSpPr/>
            <p:nvPr/>
          </p:nvSpPr>
          <p:spPr>
            <a:xfrm>
              <a:off x="4778003" y="2716599"/>
              <a:ext cx="2635349" cy="261563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fontAlgn="auto">
                <a:lnSpc>
                  <a:spcPct val="150000"/>
                </a:lnSpc>
              </a:pP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①禁止携带易燃、易爆物品进入学校</a:t>
              </a: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。</a:t>
              </a:r>
              <a:endParaRPr lang="en-US" altLang="zh-CN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②实验用的易燃，易爆物品要遵守使用规定。</a:t>
              </a:r>
              <a:endParaRPr lang="en-US" altLang="zh-CN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fontAlgn="auto">
                <a:lnSpc>
                  <a:spcPct val="150000"/>
                </a:lnSpc>
              </a:pP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③宿舍禁止使用大功率电器。</a:t>
              </a:r>
              <a:endParaRPr lang="zh-CN" altLang="en-US" sz="135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9" name="组合 37"/>
          <p:cNvGrpSpPr/>
          <p:nvPr/>
        </p:nvGrpSpPr>
        <p:grpSpPr>
          <a:xfrm>
            <a:off x="5506641" y="1857375"/>
            <a:ext cx="2719388" cy="2595563"/>
            <a:chOff x="7342721" y="2096084"/>
            <a:chExt cx="3625376" cy="3460652"/>
          </a:xfrm>
        </p:grpSpPr>
        <p:pic>
          <p:nvPicPr>
            <p:cNvPr id="15377" name="图片 21" descr="消防安全漫画-08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42721" y="2096084"/>
              <a:ext cx="3625376" cy="3460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8" name="矩形 30"/>
            <p:cNvSpPr/>
            <p:nvPr/>
          </p:nvSpPr>
          <p:spPr>
            <a:xfrm>
              <a:off x="8032317" y="3144351"/>
              <a:ext cx="2412882" cy="13681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150000"/>
                </a:lnSpc>
              </a:pP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要杜绝人为火种</a:t>
              </a:r>
              <a:endParaRPr lang="en-US" altLang="zh-CN" sz="135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（吸烟、野炊、举行</a:t>
              </a: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山林篝</a:t>
              </a: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火晚会</a:t>
              </a:r>
              <a:r>
                <a:rPr lang="zh-CN" altLang="en-US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等</a:t>
              </a:r>
              <a:r>
                <a:rPr lang="zh-CN" altLang="zh-CN" sz="135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）</a:t>
              </a:r>
              <a:endParaRPr lang="zh-CN" altLang="en-US" sz="135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2" name="图片 8" descr="1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73616" y="3534966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0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70100" y="3865245"/>
            <a:ext cx="3188335" cy="1871980"/>
          </a:xfrm>
          <a:prstGeom prst="rect">
            <a:avLst/>
          </a:prstGeom>
        </p:spPr>
      </p:pic>
      <p:pic>
        <p:nvPicPr>
          <p:cNvPr id="10" name="福吉报到——燃放烟花非儿戏30秒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94550" y="4346575"/>
            <a:ext cx="1711960" cy="90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3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638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6920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6349286" y="-149701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28"/>
          <p:cNvGrpSpPr/>
          <p:nvPr/>
        </p:nvGrpSpPr>
        <p:grpSpPr>
          <a:xfrm>
            <a:off x="1893094" y="1664494"/>
            <a:ext cx="6204347" cy="3153966"/>
            <a:chOff x="2348074" y="1886594"/>
            <a:chExt cx="8271802" cy="4205179"/>
          </a:xfrm>
        </p:grpSpPr>
        <p:pic>
          <p:nvPicPr>
            <p:cNvPr id="16401" name="图片 15" descr="消防安全漫画-08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48074" y="1886594"/>
              <a:ext cx="8271802" cy="420517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402" name="Text Box 28"/>
            <p:cNvSpPr txBox="1"/>
            <p:nvPr/>
          </p:nvSpPr>
          <p:spPr>
            <a:xfrm>
              <a:off x="3463892" y="2566450"/>
              <a:ext cx="6370658" cy="251538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defTabSz="1500505">
                <a:lnSpc>
                  <a:spcPts val="2800"/>
                </a:lnSpc>
              </a:pP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一是不得带火柴或打火机等火种；</a:t>
              </a:r>
              <a:endPara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defTabSz="1500505">
                <a:lnSpc>
                  <a:spcPts val="2800"/>
                </a:lnSpc>
              </a:pP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二是不得随意点火，禁止在易燃易爆物品处用火；</a:t>
              </a:r>
              <a:endPara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defTabSz="1500505">
                <a:lnSpc>
                  <a:spcPts val="2800"/>
                </a:lnSpc>
              </a:pP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三是不得在公共场所燃放鞭炮，更不允许将点燃的鞭炮乱扔。</a:t>
              </a:r>
              <a:endParaRPr lang="en-US" altLang="zh-CN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defTabSz="1500505">
                <a:lnSpc>
                  <a:spcPts val="2800"/>
                </a:lnSpc>
              </a:pP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    在火灾现场，小学生等未成年人要坚持</a:t>
              </a:r>
              <a:r>
                <a:rPr lang="zh-CN" altLang="en-US" sz="1600" b="1" dirty="0">
                  <a:solidFill>
                    <a:srgbClr val="FF0000"/>
                  </a:solidFill>
                  <a:latin typeface="+mj-ea"/>
                  <a:ea typeface="+mj-ea"/>
                </a:rPr>
                <a:t>先逃生</a:t>
              </a:r>
              <a:r>
                <a:rPr lang="zh-CN" altLang="en-US" sz="14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的原则。 </a:t>
              </a:r>
              <a:endParaRPr lang="zh-CN" altLang="en-US" sz="1400" b="1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27" name="图片 26" descr="9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588" y="2147888"/>
            <a:ext cx="1159669" cy="21657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8" descr="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3616" y="3534966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29"/>
          <p:cNvGrpSpPr/>
          <p:nvPr/>
        </p:nvGrpSpPr>
        <p:grpSpPr>
          <a:xfrm>
            <a:off x="1856185" y="801291"/>
            <a:ext cx="4208780" cy="1432560"/>
            <a:chOff x="100175" y="928461"/>
            <a:chExt cx="5612596" cy="1911286"/>
          </a:xfrm>
        </p:grpSpPr>
        <p:pic>
          <p:nvPicPr>
            <p:cNvPr id="16398" name="图片 13" descr="消防安全漫画-09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175" y="928461"/>
              <a:ext cx="5612596" cy="191128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399" name="Text Box 27"/>
            <p:cNvSpPr txBox="1"/>
            <p:nvPr/>
          </p:nvSpPr>
          <p:spPr>
            <a:xfrm>
              <a:off x="2509651" y="1547444"/>
              <a:ext cx="2803158" cy="73791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defTabSz="1500505">
                <a:spcBef>
                  <a:spcPct val="50000"/>
                </a:spcBef>
              </a:pPr>
              <a:r>
                <a:rPr lang="en-US" altLang="zh-CN" sz="3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1.</a:t>
              </a:r>
              <a:r>
                <a:rPr lang="zh-CN" altLang="en-US" sz="3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基本要求</a:t>
              </a:r>
              <a:r>
                <a:rPr lang="zh-CN" altLang="en-US" sz="30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 </a:t>
              </a:r>
              <a:endParaRPr lang="zh-CN" altLang="en-US" sz="30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16400" name="图片 14" descr="消防图标-01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97908" y="1350080"/>
              <a:ext cx="912153" cy="102215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00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780" y="3903980"/>
            <a:ext cx="3188335" cy="187198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85670" y="428625"/>
            <a:ext cx="4772660" cy="780510"/>
            <a:chOff x="3106057" y="402383"/>
            <a:chExt cx="5689600" cy="763161"/>
          </a:xfrm>
        </p:grpSpPr>
        <p:sp>
          <p:nvSpPr>
            <p:cNvPr id="7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Copyright Notice"/>
            <p:cNvSpPr/>
            <p:nvPr/>
          </p:nvSpPr>
          <p:spPr bwMode="auto">
            <a:xfrm>
              <a:off x="4426857" y="576945"/>
              <a:ext cx="3048000" cy="588599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我们该如何预防火灾的发生呢？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5369" name="图片 27"/>
          <p:cNvPicPr>
            <a:picLocks noChangeAspect="1"/>
          </p:cNvPicPr>
          <p:nvPr/>
        </p:nvPicPr>
        <p:blipFill>
          <a:blip r:embed="rId15"/>
          <a:srcRect t="9311" r="17096" b="12352"/>
          <a:stretch>
            <a:fillRect/>
          </a:stretch>
        </p:blipFill>
        <p:spPr>
          <a:xfrm>
            <a:off x="5362179" y="62389"/>
            <a:ext cx="1123950" cy="857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1478915" y="4212590"/>
            <a:ext cx="5676900" cy="666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741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" y="495522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2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2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3110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27"/>
          <p:cNvPicPr>
            <a:picLocks noChangeAspect="1"/>
          </p:cNvPicPr>
          <p:nvPr/>
        </p:nvPicPr>
        <p:blipFill>
          <a:blip r:embed="rId8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 descr="fe21b85a3d5618d4b14ea947350a623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7679" y="3184684"/>
            <a:ext cx="2591991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消防安全漫画-0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200" y="2552621"/>
            <a:ext cx="1562100" cy="111680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21"/>
          <p:cNvGrpSpPr/>
          <p:nvPr/>
        </p:nvGrpSpPr>
        <p:grpSpPr>
          <a:xfrm>
            <a:off x="242650" y="801291"/>
            <a:ext cx="4271645" cy="1432560"/>
            <a:chOff x="2474391" y="686779"/>
            <a:chExt cx="5696429" cy="1911286"/>
          </a:xfrm>
        </p:grpSpPr>
        <p:grpSp>
          <p:nvGrpSpPr>
            <p:cNvPr id="17422" name="组合 16"/>
            <p:cNvGrpSpPr/>
            <p:nvPr/>
          </p:nvGrpSpPr>
          <p:grpSpPr>
            <a:xfrm>
              <a:off x="2474391" y="686779"/>
              <a:ext cx="5696429" cy="1911286"/>
              <a:chOff x="100175" y="928461"/>
              <a:chExt cx="5696429" cy="1911286"/>
            </a:xfrm>
          </p:grpSpPr>
          <p:pic>
            <p:nvPicPr>
              <p:cNvPr id="17424" name="图片 17" descr="消防安全漫画-09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175" y="928461"/>
                <a:ext cx="5696429" cy="19112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7425" name="Text Box 27"/>
              <p:cNvSpPr txBox="1"/>
              <p:nvPr/>
            </p:nvSpPr>
            <p:spPr>
              <a:xfrm>
                <a:off x="2494661" y="1547444"/>
                <a:ext cx="2803158" cy="73791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defTabSz="1500505">
                  <a:spcBef>
                    <a:spcPct val="50000"/>
                  </a:spcBef>
                </a:pPr>
                <a:r>
                  <a:rPr lang="zh-CN" altLang="en-US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2.如何报警</a:t>
                </a:r>
                <a:endPara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7423" name="图片 18" descr="消防图标-05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72749" y="1126553"/>
              <a:ext cx="874400" cy="1011966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3" name="图片 152"/>
          <p:cNvPicPr/>
          <p:nvPr/>
        </p:nvPicPr>
        <p:blipFill>
          <a:blip r:embed="rId13"/>
          <a:stretch>
            <a:fillRect/>
          </a:stretch>
        </p:blipFill>
        <p:spPr>
          <a:xfrm>
            <a:off x="4763135" y="1883410"/>
            <a:ext cx="2880000" cy="216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图片 154"/>
          <p:cNvPicPr/>
          <p:nvPr/>
        </p:nvPicPr>
        <p:blipFill>
          <a:blip r:embed="rId14"/>
          <a:stretch>
            <a:fillRect/>
          </a:stretch>
        </p:blipFill>
        <p:spPr>
          <a:xfrm>
            <a:off x="1765300" y="1883410"/>
            <a:ext cx="2880000" cy="216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605280" y="4333240"/>
            <a:ext cx="664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</a:rPr>
              <a:t>地点、物质、大小、姓名、电话、引导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圆角矩形 1"/>
          <p:cNvSpPr/>
          <p:nvPr/>
        </p:nvSpPr>
        <p:spPr>
          <a:xfrm>
            <a:off x="3069590" y="1833880"/>
            <a:ext cx="2590800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1" y="496665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088866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6826885" y="1059656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8"/>
          <p:cNvSpPr txBox="1"/>
          <p:nvPr/>
        </p:nvSpPr>
        <p:spPr>
          <a:xfrm>
            <a:off x="2844165" y="1942465"/>
            <a:ext cx="28219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1500505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</a:rPr>
              <a:t>①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保持冷静</a:t>
            </a:r>
            <a:endParaRPr lang="zh-CN" altLang="en-US" sz="2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4" name="组合 11"/>
          <p:cNvGrpSpPr/>
          <p:nvPr/>
        </p:nvGrpSpPr>
        <p:grpSpPr>
          <a:xfrm>
            <a:off x="-45244" y="2210991"/>
            <a:ext cx="3036094" cy="2101453"/>
            <a:chOff x="530964" y="2451878"/>
            <a:chExt cx="8805772" cy="6095216"/>
          </a:xfrm>
        </p:grpSpPr>
        <p:pic>
          <p:nvPicPr>
            <p:cNvPr id="18450" name="图片 9" descr="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964" y="2451878"/>
              <a:ext cx="4071966" cy="52276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1" name="图片 10" descr="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74170" y="4166390"/>
              <a:ext cx="6162566" cy="43807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" name="图片 8" descr="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2591" y="3633391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26"/>
          <p:cNvGrpSpPr/>
          <p:nvPr/>
        </p:nvGrpSpPr>
        <p:grpSpPr>
          <a:xfrm>
            <a:off x="-64770" y="821055"/>
            <a:ext cx="6087110" cy="1326515"/>
            <a:chOff x="2474391" y="686779"/>
            <a:chExt cx="8853445" cy="2131347"/>
          </a:xfrm>
        </p:grpSpPr>
        <p:grpSp>
          <p:nvGrpSpPr>
            <p:cNvPr id="18446" name="组合 20"/>
            <p:cNvGrpSpPr/>
            <p:nvPr/>
          </p:nvGrpSpPr>
          <p:grpSpPr>
            <a:xfrm>
              <a:off x="2474391" y="686779"/>
              <a:ext cx="8853445" cy="2131347"/>
              <a:chOff x="100175" y="928461"/>
              <a:chExt cx="8853445" cy="2131347"/>
            </a:xfrm>
          </p:grpSpPr>
          <p:pic>
            <p:nvPicPr>
              <p:cNvPr id="18448" name="图片 21" descr="消防安全漫画-09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175" y="928461"/>
                <a:ext cx="5691105" cy="21313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49" name="Text Box 27"/>
              <p:cNvSpPr txBox="1"/>
              <p:nvPr/>
            </p:nvSpPr>
            <p:spPr>
              <a:xfrm>
                <a:off x="2327084" y="1573273"/>
                <a:ext cx="6626536" cy="8886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</a:bodyPr>
              <a:p>
                <a:pPr defTabSz="1500505">
                  <a:spcBef>
                    <a:spcPct val="50000"/>
                  </a:spcBef>
                </a:pPr>
                <a:r>
                  <a:rPr lang="en-US" altLang="zh-CN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3.</a:t>
                </a:r>
                <a:r>
                  <a:rPr lang="zh-CN" altLang="en-US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</a:rPr>
                  <a:t>如何自救</a:t>
                </a:r>
                <a:endParaRPr lang="zh-CN" altLang="en-US" sz="3000" b="1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8447" name="图片 15" descr="消防设施图标矢量素材 (1)-06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37679" y="1143767"/>
              <a:ext cx="903964" cy="9674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8" name="图片 157"/>
          <p:cNvPicPr/>
          <p:nvPr/>
        </p:nvPicPr>
        <p:blipFill>
          <a:blip r:embed="rId13"/>
          <a:stretch>
            <a:fillRect/>
          </a:stretch>
        </p:blipFill>
        <p:spPr>
          <a:xfrm>
            <a:off x="2837815" y="2682240"/>
            <a:ext cx="3240000" cy="216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2202180" y="144780"/>
            <a:ext cx="4511040" cy="810107"/>
            <a:chOff x="3106057" y="402383"/>
            <a:chExt cx="5689600" cy="740263"/>
          </a:xfrm>
        </p:grpSpPr>
        <p:sp>
          <p:nvSpPr>
            <p:cNvPr id="7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4"/>
          <a:srcRect t="9311" r="17096" b="12352"/>
          <a:stretch>
            <a:fillRect/>
          </a:stretch>
        </p:blipFill>
        <p:spPr>
          <a:xfrm>
            <a:off x="5259309" y="-4365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" y="4948873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145381" y="-79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17860" y="67032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839075" y="802481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 descr="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0691" y="2971086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26"/>
          <p:cNvGrpSpPr/>
          <p:nvPr/>
        </p:nvGrpSpPr>
        <p:grpSpPr>
          <a:xfrm>
            <a:off x="-116840" y="906780"/>
            <a:ext cx="4215130" cy="1383030"/>
            <a:chOff x="2474391" y="686779"/>
            <a:chExt cx="5620617" cy="2131347"/>
          </a:xfrm>
        </p:grpSpPr>
        <p:grpSp>
          <p:nvGrpSpPr>
            <p:cNvPr id="18446" name="组合 20"/>
            <p:cNvGrpSpPr/>
            <p:nvPr/>
          </p:nvGrpSpPr>
          <p:grpSpPr>
            <a:xfrm>
              <a:off x="2474391" y="686779"/>
              <a:ext cx="5620617" cy="2131347"/>
              <a:chOff x="100175" y="928461"/>
              <a:chExt cx="5620617" cy="2131347"/>
            </a:xfrm>
          </p:grpSpPr>
          <p:pic>
            <p:nvPicPr>
              <p:cNvPr id="18448" name="图片 21" descr="消防安全漫画-09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175" y="928461"/>
                <a:ext cx="5620617" cy="21313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49" name="Text Box 27"/>
              <p:cNvSpPr txBox="1"/>
              <p:nvPr/>
            </p:nvSpPr>
            <p:spPr>
              <a:xfrm>
                <a:off x="2509651" y="1547444"/>
                <a:ext cx="2803158" cy="85234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defTabSz="1500505">
                  <a:spcBef>
                    <a:spcPct val="50000"/>
                  </a:spcBef>
                </a:pPr>
                <a:r>
                  <a:rPr lang="en-US" altLang="zh-CN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3.</a:t>
                </a:r>
                <a:r>
                  <a:rPr lang="zh-CN" altLang="en-US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如何自救</a:t>
                </a:r>
                <a:endPara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8447" name="图片 15" descr="消防设施图标矢量素材 (1)-06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37679" y="1143767"/>
              <a:ext cx="903964" cy="96740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59" name="图片 158"/>
          <p:cNvPicPr/>
          <p:nvPr/>
        </p:nvPicPr>
        <p:blipFill>
          <a:blip r:embed="rId11"/>
          <a:srcRect t="23054" b="5221"/>
          <a:stretch>
            <a:fillRect/>
          </a:stretch>
        </p:blipFill>
        <p:spPr>
          <a:xfrm>
            <a:off x="3869690" y="2781300"/>
            <a:ext cx="3240000" cy="216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0" name="图片 4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0805" y="3467100"/>
            <a:ext cx="3188335" cy="18719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7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4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3068955" y="1959610"/>
            <a:ext cx="4756785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 Box 8"/>
          <p:cNvSpPr txBox="1"/>
          <p:nvPr/>
        </p:nvSpPr>
        <p:spPr>
          <a:xfrm>
            <a:off x="2733675" y="2073910"/>
            <a:ext cx="50317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1500505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  <a:sym typeface="+mn-ea"/>
              </a:rPr>
              <a:t>②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“小火快跑、浓烟关门”</a:t>
            </a:r>
            <a:endParaRPr lang="zh-CN" altLang="en-US" sz="2800" b="1" dirty="0">
              <a:solidFill>
                <a:schemeClr val="bg1"/>
              </a:solidFill>
              <a:latin typeface="标题设计字体" panose="020B0800000000000000" charset="-122"/>
              <a:ea typeface="标题设计字体" panose="020B0800000000000000" charset="-122"/>
              <a:cs typeface="标题设计字体" panose="020B0800000000000000" charset="-122"/>
            </a:endParaRPr>
          </a:p>
        </p:txBody>
      </p:sp>
      <p:pic>
        <p:nvPicPr>
          <p:cNvPr id="6" name="小火快跑 30秒">
            <a:hlinkClick r:id="" action="ppaction://media"/>
          </p:cNvPr>
          <p:cNvPicPr/>
          <p:nvPr>
            <a:vide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98360" y="4337685"/>
            <a:ext cx="1797050" cy="92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9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6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843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" y="4986338"/>
            <a:ext cx="9141619" cy="7596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22"/>
          <p:cNvPicPr>
            <a:picLocks noChangeAspect="1"/>
          </p:cNvPicPr>
          <p:nvPr/>
        </p:nvPicPr>
        <p:blipFill>
          <a:blip r:embed="rId3"/>
          <a:srcRect t="6178" r="20877"/>
          <a:stretch>
            <a:fillRect/>
          </a:stretch>
        </p:blipFill>
        <p:spPr>
          <a:xfrm>
            <a:off x="6425804" y="61913"/>
            <a:ext cx="1762125" cy="124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3"/>
          <p:cNvPicPr>
            <a:picLocks noChangeAspect="1"/>
          </p:cNvPicPr>
          <p:nvPr/>
        </p:nvPicPr>
        <p:blipFill>
          <a:blip r:embed="rId4"/>
          <a:srcRect t="22932" r="21255" b="7500"/>
          <a:stretch>
            <a:fillRect/>
          </a:stretch>
        </p:blipFill>
        <p:spPr>
          <a:xfrm>
            <a:off x="1240631" y="1191"/>
            <a:ext cx="1294210" cy="1439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图片 37"/>
          <p:cNvPicPr>
            <a:picLocks noChangeAspect="1"/>
          </p:cNvPicPr>
          <p:nvPr/>
        </p:nvPicPr>
        <p:blipFill>
          <a:blip r:embed="rId5"/>
          <a:srcRect l="22182" t="9311" r="17096" b="12352"/>
          <a:stretch>
            <a:fillRect/>
          </a:stretch>
        </p:blipFill>
        <p:spPr>
          <a:xfrm>
            <a:off x="80" y="474742"/>
            <a:ext cx="1587103" cy="1652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35"/>
          <p:cNvPicPr>
            <a:picLocks noChangeAspect="1"/>
          </p:cNvPicPr>
          <p:nvPr/>
        </p:nvPicPr>
        <p:blipFill>
          <a:blip r:embed="rId6"/>
          <a:srcRect b="32298"/>
          <a:stretch>
            <a:fillRect/>
          </a:stretch>
        </p:blipFill>
        <p:spPr>
          <a:xfrm rot="-2850859">
            <a:off x="7277100" y="966946"/>
            <a:ext cx="1562100" cy="27348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图片 4"/>
          <p:cNvPicPr>
            <a:picLocks noChangeAspect="1"/>
          </p:cNvPicPr>
          <p:nvPr/>
        </p:nvPicPr>
        <p:blipFill>
          <a:blip r:embed="rId7"/>
          <a:srcRect l="8492" b="9262"/>
          <a:stretch>
            <a:fillRect/>
          </a:stretch>
        </p:blipFill>
        <p:spPr>
          <a:xfrm rot="1770688">
            <a:off x="-732234" y="3817144"/>
            <a:ext cx="3087290" cy="19669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11"/>
          <p:cNvGrpSpPr/>
          <p:nvPr/>
        </p:nvGrpSpPr>
        <p:grpSpPr>
          <a:xfrm>
            <a:off x="-45244" y="2210991"/>
            <a:ext cx="3036094" cy="2101453"/>
            <a:chOff x="530964" y="2451878"/>
            <a:chExt cx="8805772" cy="6095216"/>
          </a:xfrm>
        </p:grpSpPr>
        <p:pic>
          <p:nvPicPr>
            <p:cNvPr id="18450" name="图片 9" descr="1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964" y="2451878"/>
              <a:ext cx="4071966" cy="522762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51" name="图片 10" descr="2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74170" y="4166390"/>
              <a:ext cx="6162566" cy="4380704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" name="图片 8" descr="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3981" y="3458766"/>
            <a:ext cx="1128713" cy="13335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26"/>
          <p:cNvGrpSpPr/>
          <p:nvPr/>
        </p:nvGrpSpPr>
        <p:grpSpPr>
          <a:xfrm>
            <a:off x="-210185" y="996315"/>
            <a:ext cx="4195445" cy="1326515"/>
            <a:chOff x="2474391" y="686779"/>
            <a:chExt cx="5594368" cy="2131347"/>
          </a:xfrm>
        </p:grpSpPr>
        <p:grpSp>
          <p:nvGrpSpPr>
            <p:cNvPr id="18446" name="组合 20"/>
            <p:cNvGrpSpPr/>
            <p:nvPr/>
          </p:nvGrpSpPr>
          <p:grpSpPr>
            <a:xfrm>
              <a:off x="2474391" y="686779"/>
              <a:ext cx="5594368" cy="2131347"/>
              <a:chOff x="100175" y="928461"/>
              <a:chExt cx="5594368" cy="2131347"/>
            </a:xfrm>
          </p:grpSpPr>
          <p:pic>
            <p:nvPicPr>
              <p:cNvPr id="18448" name="图片 21" descr="消防安全漫画-09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175" y="928461"/>
                <a:ext cx="5594368" cy="213134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449" name="Text Box 27"/>
              <p:cNvSpPr txBox="1"/>
              <p:nvPr/>
            </p:nvSpPr>
            <p:spPr>
              <a:xfrm>
                <a:off x="2509651" y="1547444"/>
                <a:ext cx="2803158" cy="88865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defTabSz="1500505">
                  <a:spcBef>
                    <a:spcPct val="50000"/>
                  </a:spcBef>
                </a:pPr>
                <a:r>
                  <a:rPr lang="en-US" altLang="zh-CN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3.</a:t>
                </a:r>
                <a:r>
                  <a:rPr lang="zh-CN" altLang="en-US" sz="3000" b="1" dirty="0"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如何自救</a:t>
                </a:r>
                <a:endParaRPr lang="zh-CN" altLang="en-US" sz="3000" b="1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pic>
          <p:nvPicPr>
            <p:cNvPr id="18447" name="图片 15" descr="消防设施图标矢量素材 (1)-06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37679" y="1143767"/>
              <a:ext cx="903964" cy="9674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2377440" y="192786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1500505"/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7" name="图片 156"/>
          <p:cNvPicPr/>
          <p:nvPr/>
        </p:nvPicPr>
        <p:blipFill>
          <a:blip r:embed="rId13"/>
          <a:stretch>
            <a:fillRect/>
          </a:stretch>
        </p:blipFill>
        <p:spPr>
          <a:xfrm>
            <a:off x="3363595" y="2826385"/>
            <a:ext cx="3348000" cy="216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组合 5"/>
          <p:cNvGrpSpPr/>
          <p:nvPr/>
        </p:nvGrpSpPr>
        <p:grpSpPr>
          <a:xfrm>
            <a:off x="2316480" y="392430"/>
            <a:ext cx="4511040" cy="810107"/>
            <a:chOff x="3106057" y="402383"/>
            <a:chExt cx="5689600" cy="740263"/>
          </a:xfrm>
        </p:grpSpPr>
        <p:sp>
          <p:nvSpPr>
            <p:cNvPr id="8" name="矩形: 圆角 1"/>
            <p:cNvSpPr/>
            <p:nvPr/>
          </p:nvSpPr>
          <p:spPr>
            <a:xfrm>
              <a:off x="3106057" y="402383"/>
              <a:ext cx="5689600" cy="715217"/>
            </a:xfrm>
            <a:prstGeom prst="ellipseRibbon">
              <a:avLst/>
            </a:prstGeom>
            <a:solidFill>
              <a:srgbClr val="6DC1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Copyright Notice"/>
            <p:cNvSpPr/>
            <p:nvPr/>
          </p:nvSpPr>
          <p:spPr bwMode="auto">
            <a:xfrm>
              <a:off x="4426857" y="592566"/>
              <a:ext cx="3048000" cy="550080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24300" rIns="54000" bIns="2430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发生火灾时，</a:t>
              </a:r>
              <a:endParaRPr kumimoji="0" lang="zh-CN" altLang="en-US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small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我们改怎么办呢？</a:t>
              </a:r>
              <a:endParaRPr kumimoji="0" lang="zh-CN" altLang="en-US" b="1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7417" name="图片 27"/>
          <p:cNvPicPr>
            <a:picLocks noChangeAspect="1"/>
          </p:cNvPicPr>
          <p:nvPr/>
        </p:nvPicPr>
        <p:blipFill>
          <a:blip r:embed="rId14"/>
          <a:srcRect t="9311" r="17096" b="12352"/>
          <a:stretch>
            <a:fillRect/>
          </a:stretch>
        </p:blipFill>
        <p:spPr>
          <a:xfrm>
            <a:off x="5301854" y="-10636"/>
            <a:ext cx="1123950" cy="857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3068955" y="1972945"/>
            <a:ext cx="3736340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Text Box 8"/>
          <p:cNvSpPr txBox="1"/>
          <p:nvPr/>
        </p:nvSpPr>
        <p:spPr>
          <a:xfrm>
            <a:off x="2733675" y="2073910"/>
            <a:ext cx="503174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defTabSz="1500505"/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chemeClr val="bg1"/>
                </a:solidFill>
                <a:latin typeface="Calibri" panose="020F0502020204030204" charset="0"/>
                <a:ea typeface="黑体" panose="02010609060101010101" charset="-122"/>
                <a:cs typeface="黑体" panose="02010609060101010101" charset="-122"/>
                <a:sym typeface="+mn-ea"/>
              </a:rPr>
              <a:t>③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发生火灾不坐电梯</a:t>
            </a:r>
            <a:endParaRPr lang="zh-CN" altLang="en-US" sz="28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defTabSz="1500505"/>
            <a:endParaRPr lang="zh-CN" altLang="en-US" sz="2800" b="1" dirty="0">
              <a:solidFill>
                <a:schemeClr val="bg1"/>
              </a:solidFill>
              <a:latin typeface="标题设计字体" panose="020B0800000000000000" charset="-122"/>
              <a:ea typeface="标题设计字体" panose="020B0800000000000000" charset="-122"/>
              <a:cs typeface="标题设计字体" panose="020B08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2" grpId="0" animBg="1"/>
      <p:bldP spid="2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PP_MARK_KEY" val="f3760437-71e1-4ff6-bf8d-b804d33f9fb6"/>
  <p:tag name="COMMONDATA" val="eyJoZGlkIjoiZWI4MzIwZWFiOGVjYWQ2YmEyZWRiMGE5MGQyNzkzN2U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1161</Words>
  <Application>WPS 演示</Application>
  <PresentationFormat>宽屏</PresentationFormat>
  <Paragraphs>176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方正大标宋简体</vt:lpstr>
      <vt:lpstr>等线</vt:lpstr>
      <vt:lpstr>黑体</vt:lpstr>
      <vt:lpstr>楷体</vt:lpstr>
      <vt:lpstr>Calibri</vt:lpstr>
      <vt:lpstr>标题设计字体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Gloria</dc:creator>
  <cp:lastModifiedBy>Administrator</cp:lastModifiedBy>
  <cp:revision>163</cp:revision>
  <dcterms:created xsi:type="dcterms:W3CDTF">2019-06-19T02:08:00Z</dcterms:created>
  <dcterms:modified xsi:type="dcterms:W3CDTF">2023-04-20T08:41:18Z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2052-11.1.0.8597</vt:lpwstr>
  </property>
  <property fmtid="{D5CDD505-2E9C-101B-9397-08002B2CF9AE}" pid="3" name="ICV">
    <vt:lpwstr>7474EE81706B49DB9F88C348DEAC6650_13</vt:lpwstr>
  </property>
</Properties>
</file>